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127"/>
  </p:notesMasterIdLst>
  <p:sldIdLst>
    <p:sldId id="256" r:id="rId2"/>
    <p:sldId id="257" r:id="rId3"/>
    <p:sldId id="259" r:id="rId4"/>
    <p:sldId id="405" r:id="rId5"/>
    <p:sldId id="374" r:id="rId6"/>
    <p:sldId id="403" r:id="rId7"/>
    <p:sldId id="439" r:id="rId8"/>
    <p:sldId id="335" r:id="rId9"/>
    <p:sldId id="260" r:id="rId10"/>
    <p:sldId id="440" r:id="rId11"/>
    <p:sldId id="441" r:id="rId12"/>
    <p:sldId id="442" r:id="rId13"/>
    <p:sldId id="443" r:id="rId14"/>
    <p:sldId id="340" r:id="rId15"/>
    <p:sldId id="341" r:id="rId16"/>
    <p:sldId id="347" r:id="rId17"/>
    <p:sldId id="351" r:id="rId18"/>
    <p:sldId id="275" r:id="rId19"/>
    <p:sldId id="289" r:id="rId20"/>
    <p:sldId id="450" r:id="rId21"/>
    <p:sldId id="408" r:id="rId22"/>
    <p:sldId id="290" r:id="rId23"/>
    <p:sldId id="291" r:id="rId24"/>
    <p:sldId id="292" r:id="rId25"/>
    <p:sldId id="293" r:id="rId26"/>
    <p:sldId id="295" r:id="rId27"/>
    <p:sldId id="296" r:id="rId28"/>
    <p:sldId id="297" r:id="rId29"/>
    <p:sldId id="298" r:id="rId30"/>
    <p:sldId id="406" r:id="rId31"/>
    <p:sldId id="300" r:id="rId32"/>
    <p:sldId id="407" r:id="rId33"/>
    <p:sldId id="416" r:id="rId34"/>
    <p:sldId id="417" r:id="rId35"/>
    <p:sldId id="304" r:id="rId36"/>
    <p:sldId id="307" r:id="rId37"/>
    <p:sldId id="308" r:id="rId38"/>
    <p:sldId id="310" r:id="rId39"/>
    <p:sldId id="311" r:id="rId40"/>
    <p:sldId id="338" r:id="rId41"/>
    <p:sldId id="339" r:id="rId42"/>
    <p:sldId id="419" r:id="rId43"/>
    <p:sldId id="420" r:id="rId44"/>
    <p:sldId id="444" r:id="rId45"/>
    <p:sldId id="352" r:id="rId46"/>
    <p:sldId id="400" r:id="rId47"/>
    <p:sldId id="321" r:id="rId48"/>
    <p:sldId id="318" r:id="rId49"/>
    <p:sldId id="326" r:id="rId50"/>
    <p:sldId id="328" r:id="rId51"/>
    <p:sldId id="329" r:id="rId52"/>
    <p:sldId id="327" r:id="rId53"/>
    <p:sldId id="425" r:id="rId54"/>
    <p:sldId id="426" r:id="rId55"/>
    <p:sldId id="427" r:id="rId56"/>
    <p:sldId id="319" r:id="rId57"/>
    <p:sldId id="394" r:id="rId58"/>
    <p:sldId id="445" r:id="rId59"/>
    <p:sldId id="276" r:id="rId60"/>
    <p:sldId id="344" r:id="rId61"/>
    <p:sldId id="357" r:id="rId62"/>
    <p:sldId id="361" r:id="rId63"/>
    <p:sldId id="360" r:id="rId64"/>
    <p:sldId id="353" r:id="rId65"/>
    <p:sldId id="418" r:id="rId66"/>
    <p:sldId id="354" r:id="rId67"/>
    <p:sldId id="388" r:id="rId68"/>
    <p:sldId id="397" r:id="rId69"/>
    <p:sldId id="355" r:id="rId70"/>
    <p:sldId id="396" r:id="rId71"/>
    <p:sldId id="362" r:id="rId72"/>
    <p:sldId id="281" r:id="rId73"/>
    <p:sldId id="438" r:id="rId74"/>
    <p:sldId id="368" r:id="rId75"/>
    <p:sldId id="412" r:id="rId76"/>
    <p:sldId id="413" r:id="rId77"/>
    <p:sldId id="410" r:id="rId78"/>
    <p:sldId id="280" r:id="rId79"/>
    <p:sldId id="363" r:id="rId80"/>
    <p:sldId id="365" r:id="rId81"/>
    <p:sldId id="399" r:id="rId82"/>
    <p:sldId id="398" r:id="rId83"/>
    <p:sldId id="401" r:id="rId84"/>
    <p:sldId id="364" r:id="rId85"/>
    <p:sldId id="409" r:id="rId86"/>
    <p:sldId id="411" r:id="rId87"/>
    <p:sldId id="370" r:id="rId88"/>
    <p:sldId id="385" r:id="rId89"/>
    <p:sldId id="366" r:id="rId90"/>
    <p:sldId id="359" r:id="rId91"/>
    <p:sldId id="369" r:id="rId92"/>
    <p:sldId id="424" r:id="rId93"/>
    <p:sldId id="372" r:id="rId94"/>
    <p:sldId id="373" r:id="rId95"/>
    <p:sldId id="386" r:id="rId96"/>
    <p:sldId id="404" r:id="rId97"/>
    <p:sldId id="437" r:id="rId98"/>
    <p:sldId id="402" r:id="rId99"/>
    <p:sldId id="387" r:id="rId100"/>
    <p:sldId id="367" r:id="rId101"/>
    <p:sldId id="431" r:id="rId102"/>
    <p:sldId id="432" r:id="rId103"/>
    <p:sldId id="378" r:id="rId104"/>
    <p:sldId id="395" r:id="rId105"/>
    <p:sldId id="377" r:id="rId106"/>
    <p:sldId id="380" r:id="rId107"/>
    <p:sldId id="381" r:id="rId108"/>
    <p:sldId id="382" r:id="rId109"/>
    <p:sldId id="383" r:id="rId110"/>
    <p:sldId id="384" r:id="rId111"/>
    <p:sldId id="391" r:id="rId112"/>
    <p:sldId id="421" r:id="rId113"/>
    <p:sldId id="422" r:id="rId114"/>
    <p:sldId id="423" r:id="rId115"/>
    <p:sldId id="428" r:id="rId116"/>
    <p:sldId id="446" r:id="rId117"/>
    <p:sldId id="447" r:id="rId118"/>
    <p:sldId id="449" r:id="rId119"/>
    <p:sldId id="375" r:id="rId120"/>
    <p:sldId id="379" r:id="rId121"/>
    <p:sldId id="348" r:id="rId122"/>
    <p:sldId id="345" r:id="rId123"/>
    <p:sldId id="393" r:id="rId124"/>
    <p:sldId id="288" r:id="rId125"/>
    <p:sldId id="448" r:id="rId1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48F"/>
    <a:srgbClr val="AB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2" autoAdjust="0"/>
    <p:restoredTop sz="91360" autoAdjust="0"/>
  </p:normalViewPr>
  <p:slideViewPr>
    <p:cSldViewPr snapToGrid="0">
      <p:cViewPr varScale="1">
        <p:scale>
          <a:sx n="79" d="100"/>
          <a:sy n="79" d="100"/>
        </p:scale>
        <p:origin x="208" y="632"/>
      </p:cViewPr>
      <p:guideLst>
        <p:guide orient="horz" pos="1620"/>
        <p:guide pos="2880"/>
      </p:guideLst>
    </p:cSldViewPr>
  </p:slideViewPr>
  <p:notesTextViewPr>
    <p:cViewPr>
      <p:scale>
        <a:sx n="1" d="1"/>
        <a:sy n="1" d="1"/>
      </p:scale>
      <p:origin x="0" y="0"/>
    </p:cViewPr>
  </p:notesTextViewPr>
  <p:sorterViewPr>
    <p:cViewPr varScale="1">
      <p:scale>
        <a:sx n="1" d="1"/>
        <a:sy n="1" d="1"/>
      </p:scale>
      <p:origin x="0" y="-3568"/>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notesMaster" Target="notesMasters/notesMaster1.xml"/><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3DC790-6F77-4E57-8BC7-D18D4F1E0FDB}"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11980466-1DB3-424B-B737-962E30A9FFF3}">
      <dgm:prSet phldrT="[Text]" custT="1"/>
      <dgm:spPr>
        <a:solidFill>
          <a:schemeClr val="tx2"/>
        </a:solidFill>
      </dgm:spPr>
      <dgm:t>
        <a:bodyPr/>
        <a:lstStyle/>
        <a:p>
          <a:r>
            <a:rPr lang="en-US" sz="2000" dirty="0">
              <a:solidFill>
                <a:schemeClr val="tx1"/>
              </a:solidFill>
            </a:rPr>
            <a:t>ES 7 </a:t>
          </a:r>
          <a:br>
            <a:rPr lang="en-US" sz="2000" dirty="0">
              <a:solidFill>
                <a:schemeClr val="tx1"/>
              </a:solidFill>
            </a:rPr>
          </a:br>
          <a:r>
            <a:rPr lang="en-US" sz="2000" dirty="0">
              <a:solidFill>
                <a:schemeClr val="tx1"/>
              </a:solidFill>
            </a:rPr>
            <a:t>(ES 2016)</a:t>
          </a:r>
        </a:p>
      </dgm:t>
    </dgm:pt>
    <dgm:pt modelId="{AFF1BBA5-BCDB-4F6A-BE8F-63842D9095A7}" type="parTrans" cxnId="{D7BBD9B9-1243-4F69-9710-0770A9F991A3}">
      <dgm:prSet/>
      <dgm:spPr/>
      <dgm:t>
        <a:bodyPr/>
        <a:lstStyle/>
        <a:p>
          <a:endParaRPr lang="en-US"/>
        </a:p>
      </dgm:t>
    </dgm:pt>
    <dgm:pt modelId="{A0701228-1B3A-47F0-B5E9-001576457BF6}" type="sibTrans" cxnId="{D7BBD9B9-1243-4F69-9710-0770A9F991A3}">
      <dgm:prSet/>
      <dgm:spPr/>
      <dgm:t>
        <a:bodyPr/>
        <a:lstStyle/>
        <a:p>
          <a:endParaRPr lang="en-US"/>
        </a:p>
      </dgm:t>
    </dgm:pt>
    <dgm:pt modelId="{D8CFCC8C-8E33-4D4E-A9EB-7652C5598C90}">
      <dgm:prSet phldrT="[Text]" custT="1"/>
      <dgm:spPr>
        <a:solidFill>
          <a:schemeClr val="accent1">
            <a:lumMod val="50000"/>
          </a:schemeClr>
        </a:solidFill>
      </dgm:spPr>
      <dgm:t>
        <a:bodyPr/>
        <a:lstStyle/>
        <a:p>
          <a:r>
            <a:rPr lang="en-US" sz="2000" dirty="0"/>
            <a:t>ES 6</a:t>
          </a:r>
          <a:br>
            <a:rPr lang="en-US" sz="2000" dirty="0"/>
          </a:br>
          <a:r>
            <a:rPr lang="en-US" sz="2000" dirty="0"/>
            <a:t>(ES 2015)</a:t>
          </a:r>
        </a:p>
      </dgm:t>
    </dgm:pt>
    <dgm:pt modelId="{2809B511-9236-42E6-ADCC-7E023083B54E}" type="parTrans" cxnId="{ED1FE2C7-F05B-46F8-8B26-2473BA2F8396}">
      <dgm:prSet/>
      <dgm:spPr/>
      <dgm:t>
        <a:bodyPr/>
        <a:lstStyle/>
        <a:p>
          <a:endParaRPr lang="en-US"/>
        </a:p>
      </dgm:t>
    </dgm:pt>
    <dgm:pt modelId="{BC31EEE1-EA2C-49DE-8EBB-BD76C01B5080}" type="sibTrans" cxnId="{ED1FE2C7-F05B-46F8-8B26-2473BA2F8396}">
      <dgm:prSet/>
      <dgm:spPr/>
      <dgm:t>
        <a:bodyPr/>
        <a:lstStyle/>
        <a:p>
          <a:endParaRPr lang="en-US"/>
        </a:p>
      </dgm:t>
    </dgm:pt>
    <dgm:pt modelId="{D5D8FE4D-D581-46F8-A3FB-FFFBA50701FC}">
      <dgm:prSet phldrT="[Text]" custT="1"/>
      <dgm:spPr>
        <a:solidFill>
          <a:schemeClr val="bg1">
            <a:lumMod val="65000"/>
          </a:schemeClr>
        </a:solidFill>
      </dgm:spPr>
      <dgm:t>
        <a:bodyPr/>
        <a:lstStyle/>
        <a:p>
          <a:r>
            <a:rPr lang="en-US" sz="2000" dirty="0"/>
            <a:t>ES 5</a:t>
          </a:r>
        </a:p>
      </dgm:t>
    </dgm:pt>
    <dgm:pt modelId="{EBF81EFD-0247-4818-AD1B-22604DF17A81}" type="parTrans" cxnId="{1B48306C-BA64-4241-975B-6CE5E54A6243}">
      <dgm:prSet/>
      <dgm:spPr/>
      <dgm:t>
        <a:bodyPr/>
        <a:lstStyle/>
        <a:p>
          <a:endParaRPr lang="en-US"/>
        </a:p>
      </dgm:t>
    </dgm:pt>
    <dgm:pt modelId="{21638A75-42DD-41DD-879B-E3A22E9C7130}" type="sibTrans" cxnId="{1B48306C-BA64-4241-975B-6CE5E54A6243}">
      <dgm:prSet/>
      <dgm:spPr/>
      <dgm:t>
        <a:bodyPr/>
        <a:lstStyle/>
        <a:p>
          <a:endParaRPr lang="en-US"/>
        </a:p>
      </dgm:t>
    </dgm:pt>
    <dgm:pt modelId="{4105EB64-93F6-49A4-99E1-B78106A1DFD8}">
      <dgm:prSet phldrT="[Text]" custT="1"/>
      <dgm:spPr>
        <a:solidFill>
          <a:schemeClr val="bg1">
            <a:lumMod val="85000"/>
          </a:schemeClr>
        </a:solidFill>
      </dgm:spPr>
      <dgm:t>
        <a:bodyPr/>
        <a:lstStyle/>
        <a:p>
          <a:r>
            <a:rPr lang="en-US" sz="2000" dirty="0">
              <a:solidFill>
                <a:schemeClr val="tx1"/>
              </a:solidFill>
            </a:rPr>
            <a:t>ES 3</a:t>
          </a:r>
        </a:p>
      </dgm:t>
    </dgm:pt>
    <dgm:pt modelId="{695F97AB-85E6-483F-94F8-EF42EDFFF9CD}" type="parTrans" cxnId="{93296015-9C3E-4A57-A293-9C6BCAB60749}">
      <dgm:prSet/>
      <dgm:spPr/>
      <dgm:t>
        <a:bodyPr/>
        <a:lstStyle/>
        <a:p>
          <a:endParaRPr lang="en-US"/>
        </a:p>
      </dgm:t>
    </dgm:pt>
    <dgm:pt modelId="{68C03477-A1DB-4EB3-9AC4-9F58ADDE1A46}" type="sibTrans" cxnId="{93296015-9C3E-4A57-A293-9C6BCAB60749}">
      <dgm:prSet/>
      <dgm:spPr/>
      <dgm:t>
        <a:bodyPr/>
        <a:lstStyle/>
        <a:p>
          <a:endParaRPr lang="en-US"/>
        </a:p>
      </dgm:t>
    </dgm:pt>
    <dgm:pt modelId="{22C6B009-D336-47E5-A6E4-B9E2AB493543}">
      <dgm:prSet phldrT="[Text]" custT="1"/>
      <dgm:spPr>
        <a:solidFill>
          <a:schemeClr val="bg1">
            <a:lumMod val="85000"/>
          </a:schemeClr>
        </a:solidFill>
      </dgm:spPr>
      <dgm:t>
        <a:bodyPr/>
        <a:lstStyle/>
        <a:p>
          <a:r>
            <a:rPr lang="en-US" sz="2400" dirty="0">
              <a:solidFill>
                <a:schemeClr val="tx1"/>
              </a:solidFill>
            </a:rPr>
            <a:t>ES 8</a:t>
          </a:r>
        </a:p>
      </dgm:t>
    </dgm:pt>
    <dgm:pt modelId="{6DA11B2E-466B-40D0-8506-E5AB1ADB7842}" type="parTrans" cxnId="{9E3941A0-AEF3-430A-8885-11E5593DFB28}">
      <dgm:prSet/>
      <dgm:spPr/>
      <dgm:t>
        <a:bodyPr/>
        <a:lstStyle/>
        <a:p>
          <a:endParaRPr lang="en-US"/>
        </a:p>
      </dgm:t>
    </dgm:pt>
    <dgm:pt modelId="{8654EF87-8F2D-4BD1-963B-EC6827031064}" type="sibTrans" cxnId="{9E3941A0-AEF3-430A-8885-11E5593DFB28}">
      <dgm:prSet/>
      <dgm:spPr/>
      <dgm:t>
        <a:bodyPr/>
        <a:lstStyle/>
        <a:p>
          <a:endParaRPr lang="en-US"/>
        </a:p>
      </dgm:t>
    </dgm:pt>
    <dgm:pt modelId="{18F7A5C6-896E-4A7F-9E5A-F7A86DCA06E9}" type="pres">
      <dgm:prSet presAssocID="{363DC790-6F77-4E57-8BC7-D18D4F1E0FDB}" presName="Name0" presStyleCnt="0">
        <dgm:presLayoutVars>
          <dgm:chMax val="7"/>
          <dgm:resizeHandles val="exact"/>
        </dgm:presLayoutVars>
      </dgm:prSet>
      <dgm:spPr/>
      <dgm:t>
        <a:bodyPr/>
        <a:lstStyle/>
        <a:p>
          <a:endParaRPr lang="en-US"/>
        </a:p>
      </dgm:t>
    </dgm:pt>
    <dgm:pt modelId="{7F1BB8DB-439B-45DB-BD07-7A3E80A605AE}" type="pres">
      <dgm:prSet presAssocID="{363DC790-6F77-4E57-8BC7-D18D4F1E0FDB}" presName="comp1" presStyleCnt="0"/>
      <dgm:spPr/>
    </dgm:pt>
    <dgm:pt modelId="{DDE6AC58-6381-4B9E-AC56-AEEE308DFE48}" type="pres">
      <dgm:prSet presAssocID="{363DC790-6F77-4E57-8BC7-D18D4F1E0FDB}" presName="circle1" presStyleLbl="node1" presStyleIdx="0" presStyleCnt="5"/>
      <dgm:spPr/>
      <dgm:t>
        <a:bodyPr/>
        <a:lstStyle/>
        <a:p>
          <a:endParaRPr lang="en-US"/>
        </a:p>
      </dgm:t>
    </dgm:pt>
    <dgm:pt modelId="{B0629D31-90E5-4C13-84A8-1BE7D9086A92}" type="pres">
      <dgm:prSet presAssocID="{363DC790-6F77-4E57-8BC7-D18D4F1E0FDB}" presName="c1text" presStyleLbl="node1" presStyleIdx="0" presStyleCnt="5">
        <dgm:presLayoutVars>
          <dgm:bulletEnabled val="1"/>
        </dgm:presLayoutVars>
      </dgm:prSet>
      <dgm:spPr/>
      <dgm:t>
        <a:bodyPr/>
        <a:lstStyle/>
        <a:p>
          <a:endParaRPr lang="en-US"/>
        </a:p>
      </dgm:t>
    </dgm:pt>
    <dgm:pt modelId="{EDAE3A5D-D9D6-4824-8658-978F4FBB72FB}" type="pres">
      <dgm:prSet presAssocID="{363DC790-6F77-4E57-8BC7-D18D4F1E0FDB}" presName="comp2" presStyleCnt="0"/>
      <dgm:spPr/>
    </dgm:pt>
    <dgm:pt modelId="{E2B29350-8484-4967-A914-A3FB2BBFEE91}" type="pres">
      <dgm:prSet presAssocID="{363DC790-6F77-4E57-8BC7-D18D4F1E0FDB}" presName="circle2" presStyleLbl="node1" presStyleIdx="1" presStyleCnt="5"/>
      <dgm:spPr/>
      <dgm:t>
        <a:bodyPr/>
        <a:lstStyle/>
        <a:p>
          <a:endParaRPr lang="en-US"/>
        </a:p>
      </dgm:t>
    </dgm:pt>
    <dgm:pt modelId="{BDF55BF9-C606-4DC7-B156-8A499001FFD9}" type="pres">
      <dgm:prSet presAssocID="{363DC790-6F77-4E57-8BC7-D18D4F1E0FDB}" presName="c2text" presStyleLbl="node1" presStyleIdx="1" presStyleCnt="5">
        <dgm:presLayoutVars>
          <dgm:bulletEnabled val="1"/>
        </dgm:presLayoutVars>
      </dgm:prSet>
      <dgm:spPr/>
      <dgm:t>
        <a:bodyPr/>
        <a:lstStyle/>
        <a:p>
          <a:endParaRPr lang="en-US"/>
        </a:p>
      </dgm:t>
    </dgm:pt>
    <dgm:pt modelId="{1476AFD7-244C-4C2E-8D23-C6BA17273DC7}" type="pres">
      <dgm:prSet presAssocID="{363DC790-6F77-4E57-8BC7-D18D4F1E0FDB}" presName="comp3" presStyleCnt="0"/>
      <dgm:spPr/>
    </dgm:pt>
    <dgm:pt modelId="{7118C7E8-2995-4B42-8482-CC07AF20A0F5}" type="pres">
      <dgm:prSet presAssocID="{363DC790-6F77-4E57-8BC7-D18D4F1E0FDB}" presName="circle3" presStyleLbl="node1" presStyleIdx="2" presStyleCnt="5"/>
      <dgm:spPr/>
      <dgm:t>
        <a:bodyPr/>
        <a:lstStyle/>
        <a:p>
          <a:endParaRPr lang="en-US"/>
        </a:p>
      </dgm:t>
    </dgm:pt>
    <dgm:pt modelId="{51DEC2DB-99C6-4B90-95AC-3737EEDEACA6}" type="pres">
      <dgm:prSet presAssocID="{363DC790-6F77-4E57-8BC7-D18D4F1E0FDB}" presName="c3text" presStyleLbl="node1" presStyleIdx="2" presStyleCnt="5">
        <dgm:presLayoutVars>
          <dgm:bulletEnabled val="1"/>
        </dgm:presLayoutVars>
      </dgm:prSet>
      <dgm:spPr/>
      <dgm:t>
        <a:bodyPr/>
        <a:lstStyle/>
        <a:p>
          <a:endParaRPr lang="en-US"/>
        </a:p>
      </dgm:t>
    </dgm:pt>
    <dgm:pt modelId="{27FA58C2-226D-46C2-8805-1F455CB93A78}" type="pres">
      <dgm:prSet presAssocID="{363DC790-6F77-4E57-8BC7-D18D4F1E0FDB}" presName="comp4" presStyleCnt="0"/>
      <dgm:spPr/>
    </dgm:pt>
    <dgm:pt modelId="{54ADE67A-7E32-40FB-AB5F-BC12C0B5A121}" type="pres">
      <dgm:prSet presAssocID="{363DC790-6F77-4E57-8BC7-D18D4F1E0FDB}" presName="circle4" presStyleLbl="node1" presStyleIdx="3" presStyleCnt="5"/>
      <dgm:spPr/>
      <dgm:t>
        <a:bodyPr/>
        <a:lstStyle/>
        <a:p>
          <a:endParaRPr lang="en-US"/>
        </a:p>
      </dgm:t>
    </dgm:pt>
    <dgm:pt modelId="{502FE867-EF96-445E-BBFD-F99B7B940C9B}" type="pres">
      <dgm:prSet presAssocID="{363DC790-6F77-4E57-8BC7-D18D4F1E0FDB}" presName="c4text" presStyleLbl="node1" presStyleIdx="3" presStyleCnt="5">
        <dgm:presLayoutVars>
          <dgm:bulletEnabled val="1"/>
        </dgm:presLayoutVars>
      </dgm:prSet>
      <dgm:spPr/>
      <dgm:t>
        <a:bodyPr/>
        <a:lstStyle/>
        <a:p>
          <a:endParaRPr lang="en-US"/>
        </a:p>
      </dgm:t>
    </dgm:pt>
    <dgm:pt modelId="{3D7A4D6A-5B91-4F47-AEF5-DEBF6920C30A}" type="pres">
      <dgm:prSet presAssocID="{363DC790-6F77-4E57-8BC7-D18D4F1E0FDB}" presName="comp5" presStyleCnt="0"/>
      <dgm:spPr/>
    </dgm:pt>
    <dgm:pt modelId="{8C3FDA0C-FF55-4824-94B9-3BC3768D036A}" type="pres">
      <dgm:prSet presAssocID="{363DC790-6F77-4E57-8BC7-D18D4F1E0FDB}" presName="circle5" presStyleLbl="node1" presStyleIdx="4" presStyleCnt="5"/>
      <dgm:spPr/>
      <dgm:t>
        <a:bodyPr/>
        <a:lstStyle/>
        <a:p>
          <a:endParaRPr lang="en-US"/>
        </a:p>
      </dgm:t>
    </dgm:pt>
    <dgm:pt modelId="{6C179E88-7EEA-43C6-B810-12C57E84AB2F}" type="pres">
      <dgm:prSet presAssocID="{363DC790-6F77-4E57-8BC7-D18D4F1E0FDB}" presName="c5text" presStyleLbl="node1" presStyleIdx="4" presStyleCnt="5">
        <dgm:presLayoutVars>
          <dgm:bulletEnabled val="1"/>
        </dgm:presLayoutVars>
      </dgm:prSet>
      <dgm:spPr/>
      <dgm:t>
        <a:bodyPr/>
        <a:lstStyle/>
        <a:p>
          <a:endParaRPr lang="en-US"/>
        </a:p>
      </dgm:t>
    </dgm:pt>
  </dgm:ptLst>
  <dgm:cxnLst>
    <dgm:cxn modelId="{E2F0E43B-A5D6-48B3-BF2E-1D0AEF4713AB}" type="presOf" srcId="{22C6B009-D336-47E5-A6E4-B9E2AB493543}" destId="{B0629D31-90E5-4C13-84A8-1BE7D9086A92}" srcOrd="1" destOrd="0" presId="urn:microsoft.com/office/officeart/2005/8/layout/venn2"/>
    <dgm:cxn modelId="{45757D80-B675-4E87-A4CF-D329B542E359}" type="presOf" srcId="{4105EB64-93F6-49A4-99E1-B78106A1DFD8}" destId="{8C3FDA0C-FF55-4824-94B9-3BC3768D036A}" srcOrd="0" destOrd="0" presId="urn:microsoft.com/office/officeart/2005/8/layout/venn2"/>
    <dgm:cxn modelId="{625FC525-842D-4314-ADCF-B2F3FB685BCB}" type="presOf" srcId="{D5D8FE4D-D581-46F8-A3FB-FFFBA50701FC}" destId="{54ADE67A-7E32-40FB-AB5F-BC12C0B5A121}" srcOrd="0" destOrd="0" presId="urn:microsoft.com/office/officeart/2005/8/layout/venn2"/>
    <dgm:cxn modelId="{AF5A78B1-A4F0-49B5-AFE2-2378AC497B70}" type="presOf" srcId="{11980466-1DB3-424B-B737-962E30A9FFF3}" destId="{BDF55BF9-C606-4DC7-B156-8A499001FFD9}" srcOrd="1" destOrd="0" presId="urn:microsoft.com/office/officeart/2005/8/layout/venn2"/>
    <dgm:cxn modelId="{CCF96D62-4881-41A2-BEF7-CC2A7424DD4A}" type="presOf" srcId="{4105EB64-93F6-49A4-99E1-B78106A1DFD8}" destId="{6C179E88-7EEA-43C6-B810-12C57E84AB2F}" srcOrd="1" destOrd="0" presId="urn:microsoft.com/office/officeart/2005/8/layout/venn2"/>
    <dgm:cxn modelId="{93296015-9C3E-4A57-A293-9C6BCAB60749}" srcId="{363DC790-6F77-4E57-8BC7-D18D4F1E0FDB}" destId="{4105EB64-93F6-49A4-99E1-B78106A1DFD8}" srcOrd="4" destOrd="0" parTransId="{695F97AB-85E6-483F-94F8-EF42EDFFF9CD}" sibTransId="{68C03477-A1DB-4EB3-9AC4-9F58ADDE1A46}"/>
    <dgm:cxn modelId="{9E3941A0-AEF3-430A-8885-11E5593DFB28}" srcId="{363DC790-6F77-4E57-8BC7-D18D4F1E0FDB}" destId="{22C6B009-D336-47E5-A6E4-B9E2AB493543}" srcOrd="0" destOrd="0" parTransId="{6DA11B2E-466B-40D0-8506-E5AB1ADB7842}" sibTransId="{8654EF87-8F2D-4BD1-963B-EC6827031064}"/>
    <dgm:cxn modelId="{D7BBD9B9-1243-4F69-9710-0770A9F991A3}" srcId="{363DC790-6F77-4E57-8BC7-D18D4F1E0FDB}" destId="{11980466-1DB3-424B-B737-962E30A9FFF3}" srcOrd="1" destOrd="0" parTransId="{AFF1BBA5-BCDB-4F6A-BE8F-63842D9095A7}" sibTransId="{A0701228-1B3A-47F0-B5E9-001576457BF6}"/>
    <dgm:cxn modelId="{35D777DA-93EC-47A6-8F82-157AF2C7C6D6}" type="presOf" srcId="{D5D8FE4D-D581-46F8-A3FB-FFFBA50701FC}" destId="{502FE867-EF96-445E-BBFD-F99B7B940C9B}" srcOrd="1" destOrd="0" presId="urn:microsoft.com/office/officeart/2005/8/layout/venn2"/>
    <dgm:cxn modelId="{D03E32AC-D3CB-4BE5-B3F7-A6212E704F26}" type="presOf" srcId="{22C6B009-D336-47E5-A6E4-B9E2AB493543}" destId="{DDE6AC58-6381-4B9E-AC56-AEEE308DFE48}" srcOrd="0" destOrd="0" presId="urn:microsoft.com/office/officeart/2005/8/layout/venn2"/>
    <dgm:cxn modelId="{51C544C8-392E-49C5-824E-45CB47157B12}" type="presOf" srcId="{D8CFCC8C-8E33-4D4E-A9EB-7652C5598C90}" destId="{51DEC2DB-99C6-4B90-95AC-3737EEDEACA6}" srcOrd="1" destOrd="0" presId="urn:microsoft.com/office/officeart/2005/8/layout/venn2"/>
    <dgm:cxn modelId="{107A5492-3688-4349-AA98-3E6C91318F9C}" type="presOf" srcId="{363DC790-6F77-4E57-8BC7-D18D4F1E0FDB}" destId="{18F7A5C6-896E-4A7F-9E5A-F7A86DCA06E9}" srcOrd="0" destOrd="0" presId="urn:microsoft.com/office/officeart/2005/8/layout/venn2"/>
    <dgm:cxn modelId="{ED1FE2C7-F05B-46F8-8B26-2473BA2F8396}" srcId="{363DC790-6F77-4E57-8BC7-D18D4F1E0FDB}" destId="{D8CFCC8C-8E33-4D4E-A9EB-7652C5598C90}" srcOrd="2" destOrd="0" parTransId="{2809B511-9236-42E6-ADCC-7E023083B54E}" sibTransId="{BC31EEE1-EA2C-49DE-8EBB-BD76C01B5080}"/>
    <dgm:cxn modelId="{A8BEB7AD-D27F-4554-A798-8134C682A189}" type="presOf" srcId="{D8CFCC8C-8E33-4D4E-A9EB-7652C5598C90}" destId="{7118C7E8-2995-4B42-8482-CC07AF20A0F5}" srcOrd="0" destOrd="0" presId="urn:microsoft.com/office/officeart/2005/8/layout/venn2"/>
    <dgm:cxn modelId="{10EBC9E8-C829-468E-9B08-CFBCD34230E2}" type="presOf" srcId="{11980466-1DB3-424B-B737-962E30A9FFF3}" destId="{E2B29350-8484-4967-A914-A3FB2BBFEE91}" srcOrd="0" destOrd="0" presId="urn:microsoft.com/office/officeart/2005/8/layout/venn2"/>
    <dgm:cxn modelId="{1B48306C-BA64-4241-975B-6CE5E54A6243}" srcId="{363DC790-6F77-4E57-8BC7-D18D4F1E0FDB}" destId="{D5D8FE4D-D581-46F8-A3FB-FFFBA50701FC}" srcOrd="3" destOrd="0" parTransId="{EBF81EFD-0247-4818-AD1B-22604DF17A81}" sibTransId="{21638A75-42DD-41DD-879B-E3A22E9C7130}"/>
    <dgm:cxn modelId="{FE7B08E5-4672-4C33-BFF7-796810E0BDC4}" type="presParOf" srcId="{18F7A5C6-896E-4A7F-9E5A-F7A86DCA06E9}" destId="{7F1BB8DB-439B-45DB-BD07-7A3E80A605AE}" srcOrd="0" destOrd="0" presId="urn:microsoft.com/office/officeart/2005/8/layout/venn2"/>
    <dgm:cxn modelId="{8C48175C-5ED0-44E5-8955-F255B3AA0290}" type="presParOf" srcId="{7F1BB8DB-439B-45DB-BD07-7A3E80A605AE}" destId="{DDE6AC58-6381-4B9E-AC56-AEEE308DFE48}" srcOrd="0" destOrd="0" presId="urn:microsoft.com/office/officeart/2005/8/layout/venn2"/>
    <dgm:cxn modelId="{2CCC67AC-FF00-4E05-A204-3B5C3E146506}" type="presParOf" srcId="{7F1BB8DB-439B-45DB-BD07-7A3E80A605AE}" destId="{B0629D31-90E5-4C13-84A8-1BE7D9086A92}" srcOrd="1" destOrd="0" presId="urn:microsoft.com/office/officeart/2005/8/layout/venn2"/>
    <dgm:cxn modelId="{A7DC5A9F-B90D-4E96-AF67-283022251936}" type="presParOf" srcId="{18F7A5C6-896E-4A7F-9E5A-F7A86DCA06E9}" destId="{EDAE3A5D-D9D6-4824-8658-978F4FBB72FB}" srcOrd="1" destOrd="0" presId="urn:microsoft.com/office/officeart/2005/8/layout/venn2"/>
    <dgm:cxn modelId="{95C642FD-83D6-4CDA-B99C-1E08DF461197}" type="presParOf" srcId="{EDAE3A5D-D9D6-4824-8658-978F4FBB72FB}" destId="{E2B29350-8484-4967-A914-A3FB2BBFEE91}" srcOrd="0" destOrd="0" presId="urn:microsoft.com/office/officeart/2005/8/layout/venn2"/>
    <dgm:cxn modelId="{193DFC5E-107B-414A-B690-F50172694FA7}" type="presParOf" srcId="{EDAE3A5D-D9D6-4824-8658-978F4FBB72FB}" destId="{BDF55BF9-C606-4DC7-B156-8A499001FFD9}" srcOrd="1" destOrd="0" presId="urn:microsoft.com/office/officeart/2005/8/layout/venn2"/>
    <dgm:cxn modelId="{95B4FA59-C35B-4CFB-B6F3-86928D9CF877}" type="presParOf" srcId="{18F7A5C6-896E-4A7F-9E5A-F7A86DCA06E9}" destId="{1476AFD7-244C-4C2E-8D23-C6BA17273DC7}" srcOrd="2" destOrd="0" presId="urn:microsoft.com/office/officeart/2005/8/layout/venn2"/>
    <dgm:cxn modelId="{FA0C349D-9566-45DC-B57B-E5970C0D8CDD}" type="presParOf" srcId="{1476AFD7-244C-4C2E-8D23-C6BA17273DC7}" destId="{7118C7E8-2995-4B42-8482-CC07AF20A0F5}" srcOrd="0" destOrd="0" presId="urn:microsoft.com/office/officeart/2005/8/layout/venn2"/>
    <dgm:cxn modelId="{F66EBBD4-5C9F-420D-8A86-7CBE387501C8}" type="presParOf" srcId="{1476AFD7-244C-4C2E-8D23-C6BA17273DC7}" destId="{51DEC2DB-99C6-4B90-95AC-3737EEDEACA6}" srcOrd="1" destOrd="0" presId="urn:microsoft.com/office/officeart/2005/8/layout/venn2"/>
    <dgm:cxn modelId="{8220493F-C539-4782-B54E-1D707E72E827}" type="presParOf" srcId="{18F7A5C6-896E-4A7F-9E5A-F7A86DCA06E9}" destId="{27FA58C2-226D-46C2-8805-1F455CB93A78}" srcOrd="3" destOrd="0" presId="urn:microsoft.com/office/officeart/2005/8/layout/venn2"/>
    <dgm:cxn modelId="{124A3931-D586-493C-AE58-8F653B059397}" type="presParOf" srcId="{27FA58C2-226D-46C2-8805-1F455CB93A78}" destId="{54ADE67A-7E32-40FB-AB5F-BC12C0B5A121}" srcOrd="0" destOrd="0" presId="urn:microsoft.com/office/officeart/2005/8/layout/venn2"/>
    <dgm:cxn modelId="{0CBD971E-037C-4227-B2BA-0F5CA1982A29}" type="presParOf" srcId="{27FA58C2-226D-46C2-8805-1F455CB93A78}" destId="{502FE867-EF96-445E-BBFD-F99B7B940C9B}" srcOrd="1" destOrd="0" presId="urn:microsoft.com/office/officeart/2005/8/layout/venn2"/>
    <dgm:cxn modelId="{D00A3317-8036-4B10-A61E-BF96E93DD348}" type="presParOf" srcId="{18F7A5C6-896E-4A7F-9E5A-F7A86DCA06E9}" destId="{3D7A4D6A-5B91-4F47-AEF5-DEBF6920C30A}" srcOrd="4" destOrd="0" presId="urn:microsoft.com/office/officeart/2005/8/layout/venn2"/>
    <dgm:cxn modelId="{4A65A554-6BBA-43E8-B988-F6E6D70DF614}" type="presParOf" srcId="{3D7A4D6A-5B91-4F47-AEF5-DEBF6920C30A}" destId="{8C3FDA0C-FF55-4824-94B9-3BC3768D036A}" srcOrd="0" destOrd="0" presId="urn:microsoft.com/office/officeart/2005/8/layout/venn2"/>
    <dgm:cxn modelId="{EEB89C42-589D-4E9E-9124-54ED3D0490B9}" type="presParOf" srcId="{3D7A4D6A-5B91-4F47-AEF5-DEBF6920C30A}" destId="{6C179E88-7EEA-43C6-B810-12C57E84AB2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6AC58-6381-4B9E-AC56-AEEE308DFE48}">
      <dsp:nvSpPr>
        <dsp:cNvPr id="0" name=""/>
        <dsp:cNvSpPr/>
      </dsp:nvSpPr>
      <dsp:spPr>
        <a:xfrm>
          <a:off x="1016000" y="0"/>
          <a:ext cx="4064000" cy="4064000"/>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a:solidFill>
                <a:schemeClr val="tx1"/>
              </a:solidFill>
            </a:rPr>
            <a:t>ES 8</a:t>
          </a:r>
        </a:p>
      </dsp:txBody>
      <dsp:txXfrm>
        <a:off x="2286000" y="203200"/>
        <a:ext cx="1524000" cy="406400"/>
      </dsp:txXfrm>
    </dsp:sp>
    <dsp:sp modelId="{E2B29350-8484-4967-A914-A3FB2BBFEE91}">
      <dsp:nvSpPr>
        <dsp:cNvPr id="0" name=""/>
        <dsp:cNvSpPr/>
      </dsp:nvSpPr>
      <dsp:spPr>
        <a:xfrm>
          <a:off x="1320800" y="609599"/>
          <a:ext cx="3454400" cy="345440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rPr>
            <a:t>ES 7 </a:t>
          </a:r>
          <a:br>
            <a:rPr lang="en-US" sz="2000" kern="1200" dirty="0">
              <a:solidFill>
                <a:schemeClr val="tx1"/>
              </a:solidFill>
            </a:rPr>
          </a:br>
          <a:r>
            <a:rPr lang="en-US" sz="2000" kern="1200" dirty="0">
              <a:solidFill>
                <a:schemeClr val="tx1"/>
              </a:solidFill>
            </a:rPr>
            <a:t>(ES 2016)</a:t>
          </a:r>
        </a:p>
      </dsp:txBody>
      <dsp:txXfrm>
        <a:off x="2303145" y="808227"/>
        <a:ext cx="1489710" cy="397256"/>
      </dsp:txXfrm>
    </dsp:sp>
    <dsp:sp modelId="{7118C7E8-2995-4B42-8482-CC07AF20A0F5}">
      <dsp:nvSpPr>
        <dsp:cNvPr id="0" name=""/>
        <dsp:cNvSpPr/>
      </dsp:nvSpPr>
      <dsp:spPr>
        <a:xfrm>
          <a:off x="1625600" y="1219199"/>
          <a:ext cx="2844800" cy="2844800"/>
        </a:xfrm>
        <a:prstGeom prst="ellipse">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t>ES 6</a:t>
          </a:r>
          <a:br>
            <a:rPr lang="en-US" sz="2000" kern="1200" dirty="0"/>
          </a:br>
          <a:r>
            <a:rPr lang="en-US" sz="2000" kern="1200" dirty="0"/>
            <a:t>(ES 2015)</a:t>
          </a:r>
        </a:p>
      </dsp:txBody>
      <dsp:txXfrm>
        <a:off x="2311908" y="1415491"/>
        <a:ext cx="1472184" cy="392582"/>
      </dsp:txXfrm>
    </dsp:sp>
    <dsp:sp modelId="{54ADE67A-7E32-40FB-AB5F-BC12C0B5A121}">
      <dsp:nvSpPr>
        <dsp:cNvPr id="0" name=""/>
        <dsp:cNvSpPr/>
      </dsp:nvSpPr>
      <dsp:spPr>
        <a:xfrm>
          <a:off x="1930400" y="1828799"/>
          <a:ext cx="2235200" cy="2235200"/>
        </a:xfrm>
        <a:prstGeom prst="ellips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t>ES 5</a:t>
          </a:r>
        </a:p>
      </dsp:txBody>
      <dsp:txXfrm>
        <a:off x="2444496" y="2029967"/>
        <a:ext cx="1207008" cy="402336"/>
      </dsp:txXfrm>
    </dsp:sp>
    <dsp:sp modelId="{8C3FDA0C-FF55-4824-94B9-3BC3768D036A}">
      <dsp:nvSpPr>
        <dsp:cNvPr id="0" name=""/>
        <dsp:cNvSpPr/>
      </dsp:nvSpPr>
      <dsp:spPr>
        <a:xfrm>
          <a:off x="2235200" y="2438399"/>
          <a:ext cx="1625600" cy="1625600"/>
        </a:xfrm>
        <a:prstGeom prst="ellips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rPr>
            <a:t>ES 3</a:t>
          </a:r>
        </a:p>
      </dsp:txBody>
      <dsp:txXfrm>
        <a:off x="2473263" y="2844799"/>
        <a:ext cx="1149472" cy="81280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6191304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7194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This is a calendar that is mean to define important milestones and intent. MicroProfile was released in September of 2016 and is currently being moved into the Eclipse Foundation. After that the intent is to have multiple releases per year.</a:t>
            </a:r>
          </a:p>
          <a:p>
            <a:pPr lvl="0" rtl="0">
              <a:spcBef>
                <a:spcPts val="0"/>
              </a:spcBef>
              <a:buNone/>
            </a:pPr>
            <a:endParaRPr/>
          </a:p>
        </p:txBody>
      </p:sp>
    </p:spTree>
    <p:extLst>
      <p:ext uri="{BB962C8B-B14F-4D97-AF65-F5344CB8AC3E}">
        <p14:creationId xmlns:p14="http://schemas.microsoft.com/office/powerpoint/2010/main" val="1349630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MicroProfile 1.1 is underway, and scheduled for the 2nd quarter of 2017. The community has decided to focus this release on Configuration, Security (JWT Token Exchange), Health Check, and Fault Tolerance.</a:t>
            </a:r>
          </a:p>
          <a:p>
            <a:pPr lvl="0">
              <a:spcBef>
                <a:spcPts val="0"/>
              </a:spcBef>
              <a:buNone/>
            </a:pPr>
            <a:endParaRPr/>
          </a:p>
          <a:p>
            <a:pPr lvl="0">
              <a:spcBef>
                <a:spcPts val="0"/>
              </a:spcBef>
              <a:buNone/>
            </a:pPr>
            <a:r>
              <a:rPr lang="en"/>
              <a:t>Configuration: Separates (externalizes) a microservice from its configuration.</a:t>
            </a:r>
          </a:p>
          <a:p>
            <a:pPr lvl="0">
              <a:spcBef>
                <a:spcPts val="0"/>
              </a:spcBef>
              <a:buNone/>
            </a:pPr>
            <a:endParaRPr/>
          </a:p>
          <a:p>
            <a:pPr lvl="0">
              <a:spcBef>
                <a:spcPts val="0"/>
              </a:spcBef>
              <a:buNone/>
            </a:pPr>
            <a:r>
              <a:rPr lang="en"/>
              <a:t>Health Check: Specifies a REST endpoint with service health information. Enables cloud infrastructure to detect the health of a service. If a service is unhealthy, a cloud runtime can restart (or fail and re-create) a service instance</a:t>
            </a:r>
          </a:p>
          <a:p>
            <a:pPr lvl="0">
              <a:spcBef>
                <a:spcPts val="0"/>
              </a:spcBef>
              <a:buNone/>
            </a:pPr>
            <a:endParaRPr/>
          </a:p>
          <a:p>
            <a:pPr lvl="0">
              <a:spcBef>
                <a:spcPts val="0"/>
              </a:spcBef>
              <a:buNone/>
            </a:pPr>
            <a:r>
              <a:rPr lang="en"/>
              <a:t>Fault Tolerance: APIs that cover popular microservice programming patterns, including Fallback, Circuit Breakers, and Bulkheads</a:t>
            </a:r>
          </a:p>
        </p:txBody>
      </p:sp>
    </p:spTree>
    <p:extLst>
      <p:ext uri="{BB962C8B-B14F-4D97-AF65-F5344CB8AC3E}">
        <p14:creationId xmlns:p14="http://schemas.microsoft.com/office/powerpoint/2010/main" val="1329198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tx1">
                    <a:lumMod val="65000"/>
                    <a:lumOff val="35000"/>
                  </a:schemeClr>
                </a:solidFill>
              </a:rPr>
              <a:t>Quand</a:t>
            </a:r>
            <a:r>
              <a:rPr lang="en-US" sz="1200" dirty="0">
                <a:solidFill>
                  <a:schemeClr val="tx1">
                    <a:lumMod val="65000"/>
                    <a:lumOff val="35000"/>
                  </a:schemeClr>
                </a:solidFill>
              </a:rPr>
              <a:t> </a:t>
            </a:r>
            <a:r>
              <a:rPr lang="en-US" sz="1200" dirty="0" err="1">
                <a:solidFill>
                  <a:schemeClr val="tx1">
                    <a:lumMod val="65000"/>
                    <a:lumOff val="35000"/>
                  </a:schemeClr>
                </a:solidFill>
              </a:rPr>
              <a:t>vous</a:t>
            </a:r>
            <a:r>
              <a:rPr lang="en-US" sz="1200" dirty="0">
                <a:solidFill>
                  <a:schemeClr val="tx1">
                    <a:lumMod val="65000"/>
                    <a:lumOff val="35000"/>
                  </a:schemeClr>
                </a:solidFill>
              </a:rPr>
              <a:t> </a:t>
            </a:r>
            <a:r>
              <a:rPr lang="en-US" sz="1200" dirty="0" err="1">
                <a:solidFill>
                  <a:schemeClr val="tx1">
                    <a:lumMod val="65000"/>
                    <a:lumOff val="35000"/>
                  </a:schemeClr>
                </a:solidFill>
              </a:rPr>
              <a:t>compilez</a:t>
            </a:r>
            <a:r>
              <a:rPr lang="en-US" sz="1200" dirty="0">
                <a:solidFill>
                  <a:schemeClr val="tx1">
                    <a:lumMod val="65000"/>
                    <a:lumOff val="35000"/>
                  </a:schemeClr>
                </a:solidFill>
              </a:rPr>
              <a:t> du </a:t>
            </a:r>
            <a:r>
              <a:rPr lang="en-US" sz="1200" dirty="0" err="1">
                <a:solidFill>
                  <a:schemeClr val="tx1">
                    <a:lumMod val="65000"/>
                    <a:lumOff val="35000"/>
                  </a:schemeClr>
                </a:solidFill>
              </a:rPr>
              <a:t>TypeScript</a:t>
            </a:r>
            <a:r>
              <a:rPr lang="en-US" sz="1200" dirty="0">
                <a:solidFill>
                  <a:schemeClr val="tx1">
                    <a:lumMod val="65000"/>
                    <a:lumOff val="35000"/>
                  </a:schemeClr>
                </a:solidFill>
              </a:rPr>
              <a:t>, </a:t>
            </a:r>
            <a:r>
              <a:rPr lang="en-US" sz="1200" dirty="0" err="1">
                <a:solidFill>
                  <a:schemeClr val="tx1">
                    <a:lumMod val="65000"/>
                    <a:lumOff val="35000"/>
                  </a:schemeClr>
                </a:solidFill>
              </a:rPr>
              <a:t>vous</a:t>
            </a:r>
            <a:r>
              <a:rPr lang="en-US" sz="1200" dirty="0">
                <a:solidFill>
                  <a:schemeClr val="tx1">
                    <a:lumMod val="65000"/>
                    <a:lumOff val="35000"/>
                  </a:schemeClr>
                </a:solidFill>
              </a:rPr>
              <a:t> </a:t>
            </a:r>
            <a:r>
              <a:rPr lang="en-US" sz="1200" dirty="0" err="1">
                <a:solidFill>
                  <a:schemeClr val="tx1">
                    <a:lumMod val="65000"/>
                    <a:lumOff val="35000"/>
                  </a:schemeClr>
                </a:solidFill>
              </a:rPr>
              <a:t>transformez</a:t>
            </a:r>
            <a:r>
              <a:rPr lang="en-US" sz="1200" dirty="0">
                <a:solidFill>
                  <a:schemeClr val="tx1">
                    <a:lumMod val="65000"/>
                    <a:lumOff val="35000"/>
                  </a:schemeClr>
                </a:solidFill>
              </a:rPr>
              <a:t> </a:t>
            </a:r>
            <a:r>
              <a:rPr lang="en-US" sz="1200" dirty="0" err="1">
                <a:solidFill>
                  <a:schemeClr val="tx1">
                    <a:lumMod val="65000"/>
                    <a:lumOff val="35000"/>
                  </a:schemeClr>
                </a:solidFill>
              </a:rPr>
              <a:t>votre</a:t>
            </a:r>
            <a:r>
              <a:rPr lang="en-US" sz="1200" dirty="0">
                <a:solidFill>
                  <a:schemeClr val="tx1">
                    <a:lumMod val="65000"/>
                    <a:lumOff val="35000"/>
                  </a:schemeClr>
                </a:solidFill>
              </a:rPr>
              <a:t> code </a:t>
            </a:r>
            <a:r>
              <a:rPr lang="en-US" sz="1200" dirty="0" err="1">
                <a:solidFill>
                  <a:schemeClr val="tx1">
                    <a:lumMod val="65000"/>
                    <a:lumOff val="35000"/>
                  </a:schemeClr>
                </a:solidFill>
              </a:rPr>
              <a:t>en</a:t>
            </a:r>
            <a:r>
              <a:rPr lang="en-US" sz="1200" dirty="0">
                <a:solidFill>
                  <a:schemeClr val="tx1">
                    <a:lumMod val="65000"/>
                    <a:lumOff val="35000"/>
                  </a:schemeClr>
                </a:solidFill>
              </a:rPr>
              <a:t> JavaScript. </a:t>
            </a:r>
            <a:r>
              <a:rPr lang="en-US" sz="1200" dirty="0" err="1">
                <a:solidFill>
                  <a:schemeClr val="tx1">
                    <a:lumMod val="65000"/>
                    <a:lumOff val="35000"/>
                  </a:schemeClr>
                </a:solidFill>
              </a:rPr>
              <a:t>Comme</a:t>
            </a:r>
            <a:r>
              <a:rPr lang="en-US" sz="1200" dirty="0">
                <a:solidFill>
                  <a:schemeClr val="tx1">
                    <a:lumMod val="65000"/>
                    <a:lumOff val="35000"/>
                  </a:schemeClr>
                </a:solidFill>
              </a:rPr>
              <a:t> </a:t>
            </a:r>
            <a:r>
              <a:rPr lang="en-US" sz="1200" dirty="0" err="1">
                <a:solidFill>
                  <a:schemeClr val="tx1">
                    <a:lumMod val="65000"/>
                    <a:lumOff val="35000"/>
                  </a:schemeClr>
                </a:solidFill>
              </a:rPr>
              <a:t>TypeScript</a:t>
            </a:r>
            <a:r>
              <a:rPr lang="en-US" sz="1200" dirty="0">
                <a:solidFill>
                  <a:schemeClr val="tx1">
                    <a:lumMod val="65000"/>
                    <a:lumOff val="35000"/>
                  </a:schemeClr>
                </a:solidFill>
              </a:rPr>
              <a:t> </a:t>
            </a:r>
            <a:r>
              <a:rPr lang="en-US" sz="1200" dirty="0" err="1">
                <a:solidFill>
                  <a:schemeClr val="tx1">
                    <a:lumMod val="65000"/>
                    <a:lumOff val="35000"/>
                  </a:schemeClr>
                </a:solidFill>
              </a:rPr>
              <a:t>est</a:t>
            </a:r>
            <a:r>
              <a:rPr lang="en-US" sz="1200" dirty="0">
                <a:solidFill>
                  <a:schemeClr val="tx1">
                    <a:lumMod val="65000"/>
                    <a:lumOff val="35000"/>
                  </a:schemeClr>
                </a:solidFill>
              </a:rPr>
              <a:t> </a:t>
            </a:r>
            <a:r>
              <a:rPr lang="en-US" sz="1200" dirty="0" err="1">
                <a:solidFill>
                  <a:schemeClr val="tx1">
                    <a:lumMod val="65000"/>
                    <a:lumOff val="35000"/>
                  </a:schemeClr>
                </a:solidFill>
              </a:rPr>
              <a:t>trés</a:t>
            </a:r>
            <a:r>
              <a:rPr lang="en-US" sz="1200" dirty="0">
                <a:solidFill>
                  <a:schemeClr val="tx1">
                    <a:lumMod val="65000"/>
                    <a:lumOff val="35000"/>
                  </a:schemeClr>
                </a:solidFill>
              </a:rPr>
              <a:t> </a:t>
            </a:r>
            <a:r>
              <a:rPr lang="en-US" sz="1200" dirty="0" err="1">
                <a:solidFill>
                  <a:schemeClr val="tx1">
                    <a:lumMod val="65000"/>
                    <a:lumOff val="35000"/>
                  </a:schemeClr>
                </a:solidFill>
              </a:rPr>
              <a:t>proche</a:t>
            </a:r>
            <a:r>
              <a:rPr lang="en-US" sz="1200" dirty="0">
                <a:solidFill>
                  <a:schemeClr val="tx1">
                    <a:lumMod val="65000"/>
                    <a:lumOff val="35000"/>
                  </a:schemeClr>
                </a:solidFill>
              </a:rPr>
              <a:t> de JavaScript (ES6+), </a:t>
            </a:r>
            <a:r>
              <a:rPr lang="en-US" sz="1200" dirty="0" err="1">
                <a:solidFill>
                  <a:schemeClr val="tx1">
                    <a:lumMod val="65000"/>
                    <a:lumOff val="35000"/>
                  </a:schemeClr>
                </a:solidFill>
              </a:rPr>
              <a:t>vous</a:t>
            </a:r>
            <a:r>
              <a:rPr lang="en-US" sz="1200" dirty="0">
                <a:solidFill>
                  <a:schemeClr val="tx1">
                    <a:lumMod val="65000"/>
                    <a:lumOff val="35000"/>
                  </a:schemeClr>
                </a:solidFill>
              </a:rPr>
              <a:t> </a:t>
            </a:r>
            <a:r>
              <a:rPr lang="en-US" sz="1200" dirty="0" err="1">
                <a:solidFill>
                  <a:schemeClr val="tx1">
                    <a:lumMod val="65000"/>
                    <a:lumOff val="35000"/>
                  </a:schemeClr>
                </a:solidFill>
              </a:rPr>
              <a:t>pouvez</a:t>
            </a:r>
            <a:r>
              <a:rPr lang="en-US" sz="1200" dirty="0">
                <a:solidFill>
                  <a:schemeClr val="tx1">
                    <a:lumMod val="65000"/>
                    <a:lumOff val="35000"/>
                  </a:schemeClr>
                </a:solidFill>
              </a:rPr>
              <a:t> dire que </a:t>
            </a:r>
            <a:r>
              <a:rPr lang="en-US" sz="1200" dirty="0" err="1">
                <a:solidFill>
                  <a:schemeClr val="tx1">
                    <a:lumMod val="65000"/>
                    <a:lumOff val="35000"/>
                  </a:schemeClr>
                </a:solidFill>
              </a:rPr>
              <a:t>vous</a:t>
            </a:r>
            <a:r>
              <a:rPr lang="en-US" sz="1200" dirty="0">
                <a:solidFill>
                  <a:schemeClr val="tx1">
                    <a:lumMod val="65000"/>
                    <a:lumOff val="35000"/>
                  </a:schemeClr>
                </a:solidFill>
              </a:rPr>
              <a:t> </a:t>
            </a:r>
            <a:r>
              <a:rPr lang="en-US" sz="1200" dirty="0" err="1">
                <a:solidFill>
                  <a:schemeClr val="tx1">
                    <a:lumMod val="65000"/>
                    <a:lumOff val="35000"/>
                  </a:schemeClr>
                </a:solidFill>
              </a:rPr>
              <a:t>Transpillez</a:t>
            </a:r>
            <a:r>
              <a:rPr lang="en-US" sz="1200" dirty="0">
                <a:solidFill>
                  <a:schemeClr val="tx1">
                    <a:lumMod val="65000"/>
                    <a:lumOff val="35000"/>
                  </a:schemeClr>
                </a:solidFill>
              </a:rPr>
              <a:t>.</a:t>
            </a:r>
            <a:endParaRPr lang="fr-FR" sz="1200" dirty="0">
              <a:solidFill>
                <a:schemeClr val="tx1">
                  <a:lumMod val="65000"/>
                  <a:lumOff val="35000"/>
                </a:schemeClr>
              </a:solidFill>
            </a:endParaRPr>
          </a:p>
          <a:p>
            <a:endParaRPr lang="fr-FR" dirty="0"/>
          </a:p>
        </p:txBody>
      </p:sp>
      <p:sp>
        <p:nvSpPr>
          <p:cNvPr id="4" name="Slide Number Placeholder 3"/>
          <p:cNvSpPr>
            <a:spLocks noGrp="1"/>
          </p:cNvSpPr>
          <p:nvPr>
            <p:ph type="sldNum" sz="quarter" idx="10"/>
          </p:nvPr>
        </p:nvSpPr>
        <p:spPr/>
        <p:txBody>
          <a:bodyPr/>
          <a:lstStyle/>
          <a:p>
            <a:fld id="{50C60136-55FF-4605-907E-D069B243FB58}" type="slidenum">
              <a:rPr lang="fr-FR" smtClean="0"/>
              <a:t>25</a:t>
            </a:fld>
            <a:endParaRPr lang="fr-FR"/>
          </a:p>
        </p:txBody>
      </p:sp>
    </p:spTree>
    <p:extLst>
      <p:ext uri="{BB962C8B-B14F-4D97-AF65-F5344CB8AC3E}">
        <p14:creationId xmlns:p14="http://schemas.microsoft.com/office/powerpoint/2010/main" val="395402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72945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817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14629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8657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2002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54374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 name="Shape 3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3116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While the industry was delivering Java EE 7 and planning Java EE 8, some fundamental shifts were occurring during this time. The first was the growth of cloud computing. Driven by Amazon early on, the primary benefit was the ability to deliver features to market more quickly by offloading the infrastructure to a 3rd party, combined with the ability to scale up and down as needed and paying for only the compute power that is utilized. More recently, containerization is becoming much more popular thanks to Docker. While there are many benefits to containers, the most interesting is that it brings the value proposition of Java’s WORA (Write Once Run Anywhere) to the cloud. Applications/services packaged in docker containers can run in any cloud that supports containers.</a:t>
            </a: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r>
              <a:rPr lang="en">
                <a:solidFill>
                  <a:schemeClr val="dk1"/>
                </a:solidFill>
              </a:rPr>
              <a:t>Developers saw these changes infrastructure changes occuring in the cloud, and for disruptive organizations like NetFlix for example, began to re-architect their services with the cloud in mind. The goal was to deliver features into production more quickly, and the means to do so was to break up “slow moving monoliths” to fine grained and fast moving services that individually solve a specific business domain problems. This is known as microservices today.</a:t>
            </a:r>
          </a:p>
        </p:txBody>
      </p:sp>
    </p:spTree>
    <p:extLst>
      <p:ext uri="{BB962C8B-B14F-4D97-AF65-F5344CB8AC3E}">
        <p14:creationId xmlns:p14="http://schemas.microsoft.com/office/powerpoint/2010/main" val="1838610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solidFill>
                  <a:schemeClr val="bg1"/>
                </a:solidFill>
              </a:defRPr>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dirty="0"/>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solidFill>
                  <a:schemeClr val="bg1"/>
                </a:solidFill>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223" y="1528354"/>
            <a:ext cx="8321278" cy="1669139"/>
          </a:xfrm>
        </p:spPr>
        <p:txBody>
          <a:bodyPr anchor="t">
            <a:normAutofit/>
          </a:bodyPr>
          <a:lstStyle>
            <a:lvl1pPr>
              <a:defRPr sz="5400" spc="600" baseline="0">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251223" y="3324820"/>
            <a:ext cx="8321278" cy="713351"/>
          </a:xfrm>
          <a:prstGeom prst="rect">
            <a:avLst/>
          </a:prstGeom>
        </p:spPr>
        <p:txBody>
          <a:bodyPr>
            <a:normAutofit/>
          </a:bodyPr>
          <a:lstStyle>
            <a:lvl1pPr marL="0" indent="0">
              <a:lnSpc>
                <a:spcPct val="100000"/>
              </a:lnSpc>
              <a:buNone/>
              <a:defRPr sz="1500" b="1" i="0" cap="all" spc="300" baseline="0">
                <a:solidFill>
                  <a:srgbClr val="F9DC3C"/>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10" name="Rectangle 9" title="right edge border"/>
          <p:cNvSpPr/>
          <p:nvPr userDrawn="1"/>
        </p:nvSpPr>
        <p:spPr>
          <a:xfrm>
            <a:off x="0" y="0"/>
            <a:ext cx="212598" cy="5143500"/>
          </a:xfrm>
          <a:prstGeom prst="rect">
            <a:avLst/>
          </a:prstGeom>
          <a:solidFill>
            <a:srgbClr val="F9DC3C"/>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8775716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9" name="Rectangle 8"/>
          <p:cNvSpPr/>
          <p:nvPr userDrawn="1"/>
        </p:nvSpPr>
        <p:spPr>
          <a:xfrm>
            <a:off x="5768464" y="0"/>
            <a:ext cx="3495368"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2" name="Title 1"/>
          <p:cNvSpPr>
            <a:spLocks noGrp="1"/>
          </p:cNvSpPr>
          <p:nvPr>
            <p:ph type="title"/>
          </p:nvPr>
        </p:nvSpPr>
        <p:spPr>
          <a:xfrm>
            <a:off x="6253414" y="342900"/>
            <a:ext cx="2319086" cy="897503"/>
          </a:xfrm>
        </p:spPr>
        <p:txBody>
          <a:bodyPr anchor="b">
            <a:normAutofit/>
          </a:bodyPr>
          <a:lstStyle>
            <a:lvl1pPr>
              <a:lnSpc>
                <a:spcPct val="100000"/>
              </a:lnSpc>
              <a:defRPr sz="1425" b="1" i="0" cap="all" spc="225" baseline="0">
                <a:solidFill>
                  <a:srgbClr val="F9DC3C"/>
                </a:solidFill>
                <a:latin typeface="+mn-lt"/>
              </a:defRPr>
            </a:lvl1pPr>
          </a:lstStyle>
          <a:p>
            <a:r>
              <a:rPr lang="en-US" dirty="0"/>
              <a:t>Click to edit Master title style</a:t>
            </a:r>
          </a:p>
        </p:txBody>
      </p:sp>
      <p:sp>
        <p:nvSpPr>
          <p:cNvPr id="3" name="Content Placeholder 2"/>
          <p:cNvSpPr>
            <a:spLocks noGrp="1"/>
          </p:cNvSpPr>
          <p:nvPr>
            <p:ph idx="1"/>
          </p:nvPr>
        </p:nvSpPr>
        <p:spPr>
          <a:xfrm>
            <a:off x="573788" y="690283"/>
            <a:ext cx="4618814" cy="373884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53414" y="1306002"/>
            <a:ext cx="2319086" cy="3123123"/>
          </a:xfrm>
          <a:prstGeom prst="rect">
            <a:avLst/>
          </a:prstGeo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573789" y="4781759"/>
            <a:ext cx="925016" cy="261347"/>
          </a:xfrm>
        </p:spPr>
        <p:txBody>
          <a:bodyPr/>
          <a:lstStyle/>
          <a:p>
            <a:fld id="{9334D819-9F07-4261-B09B-9E467E5D9002}" type="datetimeFigureOut">
              <a:rPr lang="en-US" dirty="0"/>
              <a:t>4/5/17</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8261" y="4781759"/>
            <a:ext cx="924342" cy="259347"/>
          </a:xfrm>
          <a:prstGeom prst="rect">
            <a:avLst/>
          </a:prstGeom>
        </p:spPr>
        <p:txBody>
          <a:bodyPr/>
          <a:lstStyle/>
          <a:p>
            <a:fld id="{71766878-3199-4EAB-94E7-2D6D11070E14}" type="slidenum">
              <a:rPr lang="en-US" dirty="0"/>
              <a:t>‹#›</a:t>
            </a:fld>
            <a:endParaRPr lang="en-US" dirty="0"/>
          </a:p>
        </p:txBody>
      </p:sp>
      <p:sp>
        <p:nvSpPr>
          <p:cNvPr id="8" name="Rectangle 7" title="left edge border"/>
          <p:cNvSpPr/>
          <p:nvPr/>
        </p:nvSpPr>
        <p:spPr>
          <a:xfrm>
            <a:off x="0" y="0"/>
            <a:ext cx="212598" cy="5143500"/>
          </a:xfrm>
          <a:prstGeom prst="rect">
            <a:avLst/>
          </a:prstGeom>
          <a:solidFill>
            <a:srgbClr val="F9DC3C"/>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61333339"/>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sp>
        <p:nvSpPr>
          <p:cNvPr id="12" name="Rectangle 11" title="left edge border"/>
          <p:cNvSpPr/>
          <p:nvPr/>
        </p:nvSpPr>
        <p:spPr>
          <a:xfrm>
            <a:off x="0" y="0"/>
            <a:ext cx="212598" cy="5143500"/>
          </a:xfrm>
          <a:prstGeom prst="rect">
            <a:avLst/>
          </a:prstGeom>
          <a:solidFill>
            <a:srgbClr val="F9DC3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a:xfrm>
            <a:off x="574463" y="4781759"/>
            <a:ext cx="924342" cy="261347"/>
          </a:xfrm>
        </p:spPr>
        <p:txBody>
          <a:bodyPr/>
          <a:lstStyle/>
          <a:p>
            <a:fld id="{9334D819-9F07-4261-B09B-9E467E5D9002}" type="datetimeFigureOut">
              <a:rPr lang="en-US" dirty="0"/>
              <a:t>4/5/17</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5676" y="4781759"/>
            <a:ext cx="925830" cy="259347"/>
          </a:xfrm>
        </p:spPr>
        <p:txBody>
          <a:bodyPr/>
          <a:lstStyle/>
          <a:p>
            <a:fld id="{71766878-3199-4EAB-94E7-2D6D11070E14}" type="slidenum">
              <a:rPr lang="en-US" dirty="0"/>
              <a:t>‹#›</a:t>
            </a:fld>
            <a:endParaRPr lang="en-US" dirty="0"/>
          </a:p>
        </p:txBody>
      </p:sp>
      <p:sp>
        <p:nvSpPr>
          <p:cNvPr id="15" name="Text Placeholder 14"/>
          <p:cNvSpPr>
            <a:spLocks noGrp="1"/>
          </p:cNvSpPr>
          <p:nvPr>
            <p:ph type="body" sz="quarter" idx="13" hasCustomPrompt="1"/>
          </p:nvPr>
        </p:nvSpPr>
        <p:spPr>
          <a:xfrm>
            <a:off x="305076" y="606487"/>
            <a:ext cx="5463388" cy="1749677"/>
          </a:xfrm>
        </p:spPr>
        <p:txBody>
          <a:bodyPr>
            <a:normAutofit/>
          </a:bodyPr>
          <a:lstStyle>
            <a:lvl1pPr marL="0" indent="0">
              <a:buNone/>
              <a:defRPr sz="3000"/>
            </a:lvl1pPr>
            <a:lvl2pPr marL="342900" indent="0">
              <a:buNone/>
              <a:defRPr/>
            </a:lvl2pPr>
            <a:lvl3pPr marL="685800" indent="0">
              <a:buNone/>
              <a:defRPr/>
            </a:lvl3pPr>
            <a:lvl4pPr marL="1028700" indent="0">
              <a:buNone/>
              <a:defRPr/>
            </a:lvl4pPr>
            <a:lvl5pPr marL="1371600" indent="0">
              <a:buNone/>
              <a:defRPr/>
            </a:lvl5pPr>
          </a:lstStyle>
          <a:p>
            <a:pPr lvl="0"/>
            <a:r>
              <a:rPr lang="fr-FR" dirty="0"/>
              <a:t>Titre</a:t>
            </a:r>
          </a:p>
        </p:txBody>
      </p:sp>
    </p:spTree>
    <p:extLst>
      <p:ext uri="{BB962C8B-B14F-4D97-AF65-F5344CB8AC3E}">
        <p14:creationId xmlns:p14="http://schemas.microsoft.com/office/powerpoint/2010/main" val="107879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de">
    <p:bg>
      <p:bgPr>
        <a:solidFill>
          <a:srgbClr val="00248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1"/>
            <a:ext cx="2278450" cy="6670307"/>
          </a:xfrm>
          <a:prstGeom prst="rect">
            <a:avLst/>
          </a:prstGeom>
        </p:spPr>
      </p:pic>
      <p:sp>
        <p:nvSpPr>
          <p:cNvPr id="7" name="Text Placeholder 6"/>
          <p:cNvSpPr>
            <a:spLocks noGrp="1"/>
          </p:cNvSpPr>
          <p:nvPr>
            <p:ph type="body" sz="quarter" idx="10"/>
          </p:nvPr>
        </p:nvSpPr>
        <p:spPr>
          <a:xfrm>
            <a:off x="2449924" y="1434164"/>
            <a:ext cx="6116559" cy="3137836"/>
          </a:xfrm>
        </p:spPr>
        <p:txBody>
          <a:bodyPr>
            <a:normAutofit/>
          </a:bodyPr>
          <a:lstStyle>
            <a:lvl1pPr>
              <a:defRPr sz="3200">
                <a:solidFill>
                  <a:schemeClr val="bg1"/>
                </a:solidFill>
              </a:defRPr>
            </a:lvl1pPr>
          </a:lstStyle>
          <a:p>
            <a:pPr lvl="0"/>
            <a:r>
              <a:rPr lang="en-US" dirty="0"/>
              <a:t>Edit Master text styles</a:t>
            </a:r>
          </a:p>
        </p:txBody>
      </p:sp>
      <p:sp>
        <p:nvSpPr>
          <p:cNvPr id="8" name="TextBox 7"/>
          <p:cNvSpPr txBox="1"/>
          <p:nvPr userDrawn="1"/>
        </p:nvSpPr>
        <p:spPr>
          <a:xfrm>
            <a:off x="2386836" y="259882"/>
            <a:ext cx="3121367" cy="707886"/>
          </a:xfrm>
          <a:prstGeom prst="rect">
            <a:avLst/>
          </a:prstGeom>
          <a:noFill/>
        </p:spPr>
        <p:txBody>
          <a:bodyPr wrap="none" rtlCol="0">
            <a:spAutoFit/>
          </a:bodyPr>
          <a:lstStyle/>
          <a:p>
            <a:r>
              <a:rPr lang="fr-FR" sz="4000" dirty="0" err="1">
                <a:solidFill>
                  <a:schemeClr val="bg1"/>
                </a:solidFill>
              </a:rPr>
              <a:t>Demo</a:t>
            </a:r>
            <a:r>
              <a:rPr lang="fr-FR" sz="4000" dirty="0">
                <a:solidFill>
                  <a:schemeClr val="bg1"/>
                </a:solidFill>
              </a:rPr>
              <a:t> Time !</a:t>
            </a:r>
          </a:p>
        </p:txBody>
      </p:sp>
    </p:spTree>
    <p:extLst>
      <p:ext uri="{BB962C8B-B14F-4D97-AF65-F5344CB8AC3E}">
        <p14:creationId xmlns:p14="http://schemas.microsoft.com/office/powerpoint/2010/main" val="1735226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solidFill>
                  <a:schemeClr val="bg1"/>
                </a:solidFill>
              </a:defRPr>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2983" y="201339"/>
            <a:ext cx="8519315"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 name="Text Placeholder 2"/>
          <p:cNvSpPr>
            <a:spLocks noGrp="1"/>
          </p:cNvSpPr>
          <p:nvPr>
            <p:ph type="body" sz="quarter" idx="13"/>
          </p:nvPr>
        </p:nvSpPr>
        <p:spPr>
          <a:xfrm>
            <a:off x="312984" y="958985"/>
            <a:ext cx="8519316" cy="3613877"/>
          </a:xfrm>
          <a:prstGeom prst="rect">
            <a:avLst/>
          </a:prstGeo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1222" y="962889"/>
            <a:ext cx="4240768" cy="474397"/>
          </a:xfrm>
          <a:prstGeom prst="rect">
            <a:avLst/>
          </a:prstGeom>
        </p:spPr>
        <p:txBody>
          <a:bodyPr anchor="b">
            <a:noAutofit/>
          </a:bodyPr>
          <a:lstStyle>
            <a:lvl1pPr marL="0" indent="0">
              <a:lnSpc>
                <a:spcPct val="100000"/>
              </a:lnSpc>
              <a:buNone/>
              <a:defRPr sz="1425" b="1" cap="all" spc="150" baseline="0">
                <a:solidFill>
                  <a:schemeClr val="tx1"/>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5" name="Text Placeholder 4"/>
          <p:cNvSpPr>
            <a:spLocks noGrp="1"/>
          </p:cNvSpPr>
          <p:nvPr>
            <p:ph type="body" sz="quarter" idx="3"/>
          </p:nvPr>
        </p:nvSpPr>
        <p:spPr>
          <a:xfrm>
            <a:off x="4572000" y="962889"/>
            <a:ext cx="4000499" cy="474397"/>
          </a:xfrm>
          <a:prstGeom prst="rect">
            <a:avLst/>
          </a:prstGeom>
        </p:spPr>
        <p:txBody>
          <a:bodyPr anchor="b">
            <a:noAutofit/>
          </a:bodyPr>
          <a:lstStyle>
            <a:lvl1pPr marL="0" indent="0">
              <a:lnSpc>
                <a:spcPct val="100000"/>
              </a:lnSpc>
              <a:buNone/>
              <a:defRPr sz="1425" b="1" cap="all" spc="150" baseline="0">
                <a:solidFill>
                  <a:schemeClr val="tx1"/>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0" name="Title 1"/>
          <p:cNvSpPr>
            <a:spLocks noGrp="1"/>
          </p:cNvSpPr>
          <p:nvPr>
            <p:ph type="title"/>
          </p:nvPr>
        </p:nvSpPr>
        <p:spPr>
          <a:xfrm>
            <a:off x="251222" y="285750"/>
            <a:ext cx="8321278" cy="561703"/>
          </a:xfrm>
        </p:spPr>
        <p:txBody>
          <a:bodyPr/>
          <a:lstStyle/>
          <a:p>
            <a:r>
              <a:rPr lang="en-US" dirty="0"/>
              <a:t>Click to edit Master title style</a:t>
            </a:r>
          </a:p>
        </p:txBody>
      </p:sp>
      <p:sp>
        <p:nvSpPr>
          <p:cNvPr id="12" name="Content Placeholder 2"/>
          <p:cNvSpPr>
            <a:spLocks noGrp="1"/>
          </p:cNvSpPr>
          <p:nvPr>
            <p:ph sz="half" idx="13"/>
          </p:nvPr>
        </p:nvSpPr>
        <p:spPr>
          <a:xfrm>
            <a:off x="251222" y="1552720"/>
            <a:ext cx="4186883" cy="2876405"/>
          </a:xfrm>
          <a:prstGeom prst="rect">
            <a:avLst/>
          </a:prstGeom>
        </p:spPr>
        <p:txBody>
          <a:bodyPr/>
          <a:lstStyle>
            <a:lvl1pPr>
              <a:defRPr sz="2100"/>
            </a:lvl1pPr>
            <a:lvl2pPr>
              <a:defRPr sz="1800"/>
            </a:lvl2pPr>
            <a:lvl3pPr>
              <a:defRPr sz="1500"/>
            </a:lvl3pPr>
            <a:lvl4pPr>
              <a:defRPr sz="135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2"/>
          </p:nvPr>
        </p:nvSpPr>
        <p:spPr>
          <a:xfrm>
            <a:off x="4576000" y="1551508"/>
            <a:ext cx="3996500" cy="2870473"/>
          </a:xfrm>
          <a:prstGeom prst="rect">
            <a:avLst/>
          </a:prstGeom>
        </p:spPr>
        <p:txBody>
          <a:bodyPr/>
          <a:lstStyle>
            <a:lvl1pPr>
              <a:defRPr sz="2100"/>
            </a:lvl1pPr>
            <a:lvl2pPr>
              <a:defRPr sz="1800"/>
            </a:lvl2pPr>
            <a:lvl3pPr>
              <a:defRPr sz="1500"/>
            </a:lvl3pPr>
            <a:lvl4pPr>
              <a:defRPr sz="135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1584318"/>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1152475"/>
            <a:ext cx="8520600" cy="3416400"/>
          </a:xfrm>
          <a:prstGeom prst="rect">
            <a:avLst/>
          </a:prstGeom>
        </p:spPr>
        <p:txBody>
          <a:bodyPr/>
          <a:lstStyle>
            <a:lvl1pPr marL="0" indent="0">
              <a:buNone/>
              <a:defRPr sz="2100"/>
            </a:lvl1pPr>
            <a:lvl2pPr>
              <a:defRPr sz="1800"/>
            </a:lvl2pPr>
            <a:lvl3pPr>
              <a:defRPr sz="1500"/>
            </a:lvl3pPr>
            <a:lvl4pPr>
              <a:defRPr sz="135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696375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dirty="0"/>
          </a:p>
        </p:txBody>
      </p:sp>
      <p:sp>
        <p:nvSpPr>
          <p:cNvPr id="2" name="Text Placeholder 1"/>
          <p:cNvSpPr>
            <a:spLocks noGrp="1"/>
          </p:cNvSpPr>
          <p:nvPr>
            <p:ph type="body" idx="1"/>
          </p:nvPr>
        </p:nvSpPr>
        <p:spPr>
          <a:xfrm>
            <a:off x="311700" y="1187133"/>
            <a:ext cx="8520600" cy="356555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11" name="Shape 3"/>
          <p:cNvSpPr>
            <a:spLocks noChangeAspect="1"/>
          </p:cNvSpPr>
          <p:nvPr userDrawn="1"/>
        </p:nvSpPr>
        <p:spPr>
          <a:xfrm>
            <a:off x="0" y="4795772"/>
            <a:ext cx="10000899" cy="347728"/>
          </a:xfrm>
          <a:prstGeom prst="rect">
            <a:avLst/>
          </a:prstGeom>
          <a:blipFill rotWithShape="1">
            <a:blip r:embed="rId15"/>
            <a:stretch>
              <a:fillRect/>
            </a:stretch>
          </a:blipFill>
          <a:ln w="12700">
            <a:miter lim="400000"/>
          </a:ln>
        </p:spPr>
        <p:txBody>
          <a:bodyPr lIns="71437" tIns="71437" rIns="71437" bIns="71437" anchor="ctr"/>
          <a:lstStyle/>
          <a:p>
            <a:pPr>
              <a:defRPr sz="3600"/>
            </a:pPr>
            <a:r>
              <a:rPr lang="fr-FR" sz="1800" dirty="0">
                <a:solidFill>
                  <a:schemeClr val="bg1"/>
                </a:solidFill>
              </a:rPr>
              <a:t>#</a:t>
            </a:r>
            <a:r>
              <a:rPr lang="fr-FR" sz="1800" dirty="0" err="1">
                <a:solidFill>
                  <a:schemeClr val="bg1"/>
                </a:solidFill>
              </a:rPr>
              <a:t>devoxxfr</a:t>
            </a:r>
            <a:r>
              <a:rPr lang="fr-FR" sz="1800" dirty="0">
                <a:solidFill>
                  <a:schemeClr val="bg1"/>
                </a:solidFill>
              </a:rPr>
              <a:t> #</a:t>
            </a:r>
            <a:r>
              <a:rPr lang="fr-FR" sz="1800" dirty="0" err="1">
                <a:solidFill>
                  <a:schemeClr val="bg1"/>
                </a:solidFill>
              </a:rPr>
              <a:t>ngjava</a:t>
            </a:r>
            <a:endParaRPr sz="1800" dirty="0">
              <a:solidFill>
                <a:schemeClr val="bg1"/>
              </a:solidFill>
            </a:endParaRPr>
          </a:p>
        </p:txBody>
      </p:sp>
      <p:sp>
        <p:nvSpPr>
          <p:cNvPr id="4" name="TextBox 3"/>
          <p:cNvSpPr txBox="1"/>
          <p:nvPr userDrawn="1"/>
        </p:nvSpPr>
        <p:spPr>
          <a:xfrm>
            <a:off x="6654216" y="4795772"/>
            <a:ext cx="2489784" cy="307777"/>
          </a:xfrm>
          <a:prstGeom prst="rect">
            <a:avLst/>
          </a:prstGeom>
          <a:noFill/>
        </p:spPr>
        <p:txBody>
          <a:bodyPr wrap="none" rtlCol="0">
            <a:spAutoFit/>
          </a:bodyPr>
          <a:lstStyle/>
          <a:p>
            <a:r>
              <a:rPr lang="fr-FR" dirty="0">
                <a:solidFill>
                  <a:schemeClr val="bg1"/>
                </a:solidFill>
              </a:rPr>
              <a:t>@sebastienpertus @</a:t>
            </a:r>
            <a:r>
              <a:rPr lang="fr-FR" dirty="0" err="1">
                <a:solidFill>
                  <a:schemeClr val="bg1"/>
                </a:solidFill>
              </a:rPr>
              <a:t>agoncal</a:t>
            </a:r>
            <a:endParaRPr lang="fr-FR" dirty="0">
              <a:solidFill>
                <a:schemeClr val="bg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8" r:id="rId7"/>
    <p:sldLayoutId id="2147483672" r:id="rId8"/>
    <p:sldLayoutId id="2147483673" r:id="rId9"/>
    <p:sldLayoutId id="2147483674" r:id="rId10"/>
    <p:sldLayoutId id="2147483675" r:id="rId11"/>
    <p:sldLayoutId id="2147483676"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2.png"/></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hyperlink" Target="http://slides.com/wassimchegham/demystifying-ahead-of-time-compilation-in-angular-2-aot-jit#/32"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89.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90.jpg"/></Relationships>
</file>

<file path=ppt/slides/_rels/slide12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52.png"/><Relationship Id="rId5" Type="http://schemas.openxmlformats.org/officeDocument/2006/relationships/image" Target="../media/image14.png"/><Relationship Id="rId6" Type="http://schemas.openxmlformats.org/officeDocument/2006/relationships/image" Target="../media/image91.png"/><Relationship Id="rId7" Type="http://schemas.openxmlformats.org/officeDocument/2006/relationships/image" Target="../media/image2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74.png"/><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94.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3.png"/><Relationship Id="rId7" Type="http://schemas.openxmlformats.org/officeDocument/2006/relationships/image" Target="../media/image28.jpg"/><Relationship Id="rId1" Type="http://schemas.openxmlformats.org/officeDocument/2006/relationships/slideLayout" Target="../slideLayouts/slideLayout8.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jpg"/><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8.jpg"/><Relationship Id="rId1" Type="http://schemas.openxmlformats.org/officeDocument/2006/relationships/slideLayout" Target="../slideLayouts/slideLayout9.xml"/><Relationship Id="rId2"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23.png"/><Relationship Id="rId8" Type="http://schemas.openxmlformats.org/officeDocument/2006/relationships/image" Target="../media/image28.jp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4.png"/><Relationship Id="rId1" Type="http://schemas.openxmlformats.org/officeDocument/2006/relationships/slideLayout" Target="../slideLayouts/slideLayout5.xml"/><Relationship Id="rId2"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1.png"/><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0.png"/><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9.png"/><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hyperlink" Target="https://www.w3.org/TR/cors/" TargetMode="External"/><Relationship Id="rId4" Type="http://schemas.openxmlformats.org/officeDocument/2006/relationships/image" Target="../media/image74.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7.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8.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876071" y="728235"/>
            <a:ext cx="7802915" cy="1645689"/>
          </a:xfrm>
          <a:prstGeom prst="rect">
            <a:avLst/>
          </a:prstGeom>
        </p:spPr>
        <p:txBody>
          <a:bodyPr lIns="91425" tIns="91425" rIns="91425" bIns="91425" anchor="b" anchorCtr="0">
            <a:noAutofit/>
          </a:bodyPr>
          <a:lstStyle/>
          <a:p>
            <a:pPr lvl="0" rtl="0">
              <a:spcBef>
                <a:spcPts val="0"/>
              </a:spcBef>
              <a:buNone/>
            </a:pPr>
            <a:r>
              <a:rPr lang="fr-FR" b="1" dirty="0"/>
              <a:t>Enterprise </a:t>
            </a:r>
            <a:r>
              <a:rPr lang="x-none" b="1" dirty="0"/>
              <a:t>Java Micro</a:t>
            </a:r>
            <a:r>
              <a:rPr lang="fr-FR" b="1" dirty="0"/>
              <a:t>Profile </a:t>
            </a:r>
            <a:r>
              <a:rPr lang="x-none" b="1" dirty="0"/>
              <a:t>TypeScript and Angular</a:t>
            </a:r>
          </a:p>
        </p:txBody>
      </p:sp>
      <p:sp>
        <p:nvSpPr>
          <p:cNvPr id="104" name="Shape 104"/>
          <p:cNvSpPr txBox="1">
            <a:spLocks noGrp="1"/>
          </p:cNvSpPr>
          <p:nvPr>
            <p:ph type="subTitle" idx="4294967295"/>
          </p:nvPr>
        </p:nvSpPr>
        <p:spPr>
          <a:xfrm>
            <a:off x="2876036" y="3296089"/>
            <a:ext cx="3702539" cy="1210775"/>
          </a:xfrm>
          <a:prstGeom prst="rect">
            <a:avLst/>
          </a:prstGeom>
        </p:spPr>
        <p:txBody>
          <a:bodyPr lIns="91425" tIns="91425" rIns="91425" bIns="91425" anchor="t" anchorCtr="0">
            <a:noAutofit/>
          </a:bodyPr>
          <a:lstStyle/>
          <a:p>
            <a:pPr lvl="0" algn="ctr">
              <a:spcBef>
                <a:spcPts val="0"/>
              </a:spcBef>
              <a:buNone/>
            </a:pPr>
            <a:r>
              <a:rPr lang="en" sz="2800" dirty="0">
                <a:solidFill>
                  <a:schemeClr val="bg1"/>
                </a:solidFill>
              </a:rPr>
              <a:t>Sebastien Pertus</a:t>
            </a:r>
          </a:p>
          <a:p>
            <a:pPr lvl="0" algn="ctr">
              <a:spcBef>
                <a:spcPts val="0"/>
              </a:spcBef>
              <a:buNone/>
            </a:pPr>
            <a:r>
              <a:rPr lang="en" sz="2800" dirty="0">
                <a:solidFill>
                  <a:schemeClr val="bg1"/>
                </a:solidFill>
              </a:rPr>
              <a:t>Antonio Goncalves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p:nvPr/>
        </p:nvSpPr>
        <p:spPr>
          <a:xfrm>
            <a:off x="706150" y="3053786"/>
            <a:ext cx="7779300" cy="1603800"/>
          </a:xfrm>
          <a:prstGeom prst="roundRect">
            <a:avLst>
              <a:gd name="adj" fmla="val 16667"/>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706150" y="1224986"/>
            <a:ext cx="7779300" cy="1603800"/>
          </a:xfrm>
          <a:prstGeom prst="roundRect">
            <a:avLst>
              <a:gd name="adj" fmla="val 16667"/>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Fundamental Shifts in Computing</a:t>
            </a:r>
          </a:p>
        </p:txBody>
      </p:sp>
      <p:pic>
        <p:nvPicPr>
          <p:cNvPr id="134" name="Shape 134"/>
          <p:cNvPicPr preferRelativeResize="0"/>
          <p:nvPr/>
        </p:nvPicPr>
        <p:blipFill>
          <a:blip r:embed="rId3">
            <a:alphaModFix/>
          </a:blip>
          <a:stretch>
            <a:fillRect/>
          </a:stretch>
        </p:blipFill>
        <p:spPr>
          <a:xfrm>
            <a:off x="4802750" y="1518986"/>
            <a:ext cx="1788491" cy="1172199"/>
          </a:xfrm>
          <a:prstGeom prst="rect">
            <a:avLst/>
          </a:prstGeom>
          <a:noFill/>
          <a:ln>
            <a:noFill/>
          </a:ln>
        </p:spPr>
      </p:pic>
      <p:pic>
        <p:nvPicPr>
          <p:cNvPr id="136" name="Shape 136"/>
          <p:cNvPicPr preferRelativeResize="0"/>
          <p:nvPr/>
        </p:nvPicPr>
        <p:blipFill>
          <a:blip r:embed="rId4">
            <a:alphaModFix/>
          </a:blip>
          <a:stretch>
            <a:fillRect/>
          </a:stretch>
        </p:blipFill>
        <p:spPr>
          <a:xfrm>
            <a:off x="1304100" y="3439061"/>
            <a:ext cx="1079902" cy="1172202"/>
          </a:xfrm>
          <a:prstGeom prst="rect">
            <a:avLst/>
          </a:prstGeom>
          <a:noFill/>
          <a:ln>
            <a:noFill/>
          </a:ln>
        </p:spPr>
      </p:pic>
      <p:sp>
        <p:nvSpPr>
          <p:cNvPr id="137" name="Shape 137"/>
          <p:cNvSpPr txBox="1"/>
          <p:nvPr/>
        </p:nvSpPr>
        <p:spPr>
          <a:xfrm>
            <a:off x="1460900" y="1224986"/>
            <a:ext cx="923100" cy="401100"/>
          </a:xfrm>
          <a:prstGeom prst="rect">
            <a:avLst/>
          </a:prstGeom>
          <a:noFill/>
          <a:ln>
            <a:noFill/>
          </a:ln>
        </p:spPr>
        <p:txBody>
          <a:bodyPr lIns="91425" tIns="91425" rIns="91425" bIns="91425" anchor="t" anchorCtr="0">
            <a:noAutofit/>
          </a:bodyPr>
          <a:lstStyle/>
          <a:p>
            <a:pPr lvl="0">
              <a:spcBef>
                <a:spcPts val="0"/>
              </a:spcBef>
              <a:buNone/>
            </a:pPr>
            <a:r>
              <a:rPr lang="en" sz="1800"/>
              <a:t>Cloud</a:t>
            </a:r>
          </a:p>
        </p:txBody>
      </p:sp>
      <p:sp>
        <p:nvSpPr>
          <p:cNvPr id="138" name="Shape 138"/>
          <p:cNvSpPr txBox="1"/>
          <p:nvPr/>
        </p:nvSpPr>
        <p:spPr>
          <a:xfrm>
            <a:off x="4943850" y="3106961"/>
            <a:ext cx="1585500" cy="401100"/>
          </a:xfrm>
          <a:prstGeom prst="rect">
            <a:avLst/>
          </a:prstGeom>
          <a:noFill/>
          <a:ln>
            <a:noFill/>
          </a:ln>
        </p:spPr>
        <p:txBody>
          <a:bodyPr lIns="91425" tIns="91425" rIns="91425" bIns="91425" anchor="t" anchorCtr="0">
            <a:noAutofit/>
          </a:bodyPr>
          <a:lstStyle/>
          <a:p>
            <a:pPr lvl="0" rtl="0">
              <a:spcBef>
                <a:spcPts val="0"/>
              </a:spcBef>
              <a:buNone/>
            </a:pPr>
            <a:r>
              <a:rPr lang="en" sz="1800"/>
              <a:t>Microservices</a:t>
            </a:r>
          </a:p>
        </p:txBody>
      </p:sp>
      <p:sp>
        <p:nvSpPr>
          <p:cNvPr id="2" name="ZoneTexte 1"/>
          <p:cNvSpPr txBox="1"/>
          <p:nvPr/>
        </p:nvSpPr>
        <p:spPr>
          <a:xfrm>
            <a:off x="931332" y="1794933"/>
            <a:ext cx="3158067" cy="954107"/>
          </a:xfrm>
          <a:prstGeom prst="rect">
            <a:avLst/>
          </a:prstGeom>
          <a:noFill/>
        </p:spPr>
        <p:txBody>
          <a:bodyPr wrap="square" rtlCol="0">
            <a:spAutoFit/>
          </a:bodyPr>
          <a:lstStyle/>
          <a:p>
            <a:r>
              <a:rPr lang="en-US" dirty="0"/>
              <a:t>Reduce time to market</a:t>
            </a:r>
          </a:p>
          <a:p>
            <a:r>
              <a:rPr lang="en-US" dirty="0"/>
              <a:t>Address unpredictable loads</a:t>
            </a:r>
          </a:p>
          <a:p>
            <a:r>
              <a:rPr lang="en-US" dirty="0"/>
              <a:t>Pay as you go</a:t>
            </a:r>
          </a:p>
          <a:p>
            <a:r>
              <a:rPr lang="en-US" dirty="0"/>
              <a:t>Containerization</a:t>
            </a:r>
          </a:p>
        </p:txBody>
      </p:sp>
      <p:sp>
        <p:nvSpPr>
          <p:cNvPr id="12" name="ZoneTexte 11"/>
          <p:cNvSpPr txBox="1"/>
          <p:nvPr/>
        </p:nvSpPr>
        <p:spPr>
          <a:xfrm>
            <a:off x="3818467" y="3606800"/>
            <a:ext cx="4267200" cy="954107"/>
          </a:xfrm>
          <a:prstGeom prst="rect">
            <a:avLst/>
          </a:prstGeom>
          <a:noFill/>
        </p:spPr>
        <p:txBody>
          <a:bodyPr wrap="square" rtlCol="0">
            <a:spAutoFit/>
          </a:bodyPr>
          <a:lstStyle/>
          <a:p>
            <a:r>
              <a:rPr lang="en-US" dirty="0"/>
              <a:t>Deliver new features more quickly</a:t>
            </a:r>
          </a:p>
          <a:p>
            <a:r>
              <a:rPr lang="en-US" dirty="0"/>
              <a:t>Smaller, more agile teams</a:t>
            </a:r>
          </a:p>
          <a:p>
            <a:r>
              <a:rPr lang="en-US" dirty="0"/>
              <a:t>Deliver business features as discrete services</a:t>
            </a:r>
          </a:p>
          <a:p>
            <a:r>
              <a:rPr lang="en-US" dirty="0"/>
              <a:t>Scale services independently</a:t>
            </a:r>
          </a:p>
        </p:txBody>
      </p:sp>
    </p:spTree>
    <p:extLst>
      <p:ext uri="{BB962C8B-B14F-4D97-AF65-F5344CB8AC3E}">
        <p14:creationId xmlns:p14="http://schemas.microsoft.com/office/powerpoint/2010/main" val="14687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7" grpId="0"/>
      <p:bldP spid="138" grpId="0"/>
      <p:bldP spid="2" grpId="0"/>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a:t>Passing a </a:t>
            </a:r>
            <a:r>
              <a:rPr lang="fr-FR" dirty="0" err="1"/>
              <a:t>token</a:t>
            </a:r>
            <a:r>
              <a:rPr lang="fr-FR" dirty="0"/>
              <a:t> </a:t>
            </a:r>
            <a:r>
              <a:rPr lang="fr-FR" dirty="0" err="1"/>
              <a:t>around</a:t>
            </a:r>
            <a:endParaRPr lang="fr-FR" dirty="0"/>
          </a:p>
        </p:txBody>
      </p:sp>
      <p:pic>
        <p:nvPicPr>
          <p:cNvPr id="2" name="Image 1" descr="tok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5941" y="1434164"/>
            <a:ext cx="1452880" cy="655612"/>
          </a:xfrm>
          <a:prstGeom prst="rect">
            <a:avLst/>
          </a:prstGeom>
        </p:spPr>
      </p:pic>
    </p:spTree>
    <p:extLst>
      <p:ext uri="{BB962C8B-B14F-4D97-AF65-F5344CB8AC3E}">
        <p14:creationId xmlns:p14="http://schemas.microsoft.com/office/powerpoint/2010/main" val="296112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2" name="Image 1" descr="sca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90" y="3810"/>
            <a:ext cx="8225510" cy="4807530"/>
          </a:xfrm>
          <a:prstGeom prst="rect">
            <a:avLst/>
          </a:prstGeom>
        </p:spPr>
      </p:pic>
    </p:spTree>
    <p:extLst>
      <p:ext uri="{BB962C8B-B14F-4D97-AF65-F5344CB8AC3E}">
        <p14:creationId xmlns:p14="http://schemas.microsoft.com/office/powerpoint/2010/main" val="29118409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err="1"/>
              <a:t>Scaling</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err="1"/>
              <a:t>Stateless</a:t>
            </a:r>
            <a:r>
              <a:rPr lang="fr-FR" dirty="0"/>
              <a:t> architecture</a:t>
            </a:r>
          </a:p>
          <a:p>
            <a:pPr marL="893763" lvl="1" indent="-355600">
              <a:buFont typeface="Arial"/>
              <a:buChar char="•"/>
            </a:pPr>
            <a:r>
              <a:rPr lang="fr-FR" dirty="0"/>
              <a:t>No cookie</a:t>
            </a:r>
          </a:p>
          <a:p>
            <a:pPr marL="893763" lvl="1" indent="-355600">
              <a:buFont typeface="Arial"/>
              <a:buChar char="•"/>
            </a:pPr>
            <a:r>
              <a:rPr lang="fr-FR" dirty="0"/>
              <a:t>No HTTP session</a:t>
            </a:r>
          </a:p>
          <a:p>
            <a:pPr marL="893763" lvl="1" indent="-355600">
              <a:buFont typeface="Arial"/>
              <a:buChar char="•"/>
            </a:pPr>
            <a:r>
              <a:rPr lang="fr-FR" dirty="0"/>
              <a:t>No local cache</a:t>
            </a:r>
          </a:p>
          <a:p>
            <a:pPr marL="571500" lvl="0" indent="-342900">
              <a:buFont typeface="Arial"/>
              <a:buChar char="•"/>
            </a:pPr>
            <a:r>
              <a:rPr lang="fr-FR" dirty="0" err="1"/>
              <a:t>Stateless</a:t>
            </a:r>
            <a:r>
              <a:rPr lang="fr-FR" dirty="0"/>
              <a:t> </a:t>
            </a:r>
            <a:r>
              <a:rPr lang="fr-FR" dirty="0" err="1"/>
              <a:t>scales</a:t>
            </a:r>
            <a:r>
              <a:rPr lang="fr-FR" dirty="0"/>
              <a:t> </a:t>
            </a:r>
            <a:r>
              <a:rPr lang="fr-FR" dirty="0" err="1"/>
              <a:t>better</a:t>
            </a:r>
            <a:r>
              <a:rPr lang="fr-FR" dirty="0"/>
              <a:t> </a:t>
            </a:r>
            <a:r>
              <a:rPr lang="fr-FR" dirty="0" err="1"/>
              <a:t>than</a:t>
            </a:r>
            <a:r>
              <a:rPr lang="fr-FR" dirty="0"/>
              <a:t> </a:t>
            </a:r>
            <a:r>
              <a:rPr lang="fr-FR" dirty="0" err="1"/>
              <a:t>statefull</a:t>
            </a:r>
            <a:endParaRPr lang="fr-FR" dirty="0"/>
          </a:p>
          <a:p>
            <a:pPr marL="571500" lvl="0" indent="-342900">
              <a:buFont typeface="Arial"/>
              <a:buChar char="•"/>
            </a:pPr>
            <a:r>
              <a:rPr lang="fr-FR" dirty="0"/>
              <a:t>Clients </a:t>
            </a:r>
            <a:r>
              <a:rPr lang="fr-FR" dirty="0" err="1"/>
              <a:t>can</a:t>
            </a:r>
            <a:r>
              <a:rPr lang="fr-FR" dirty="0"/>
              <a:t> round robin</a:t>
            </a:r>
          </a:p>
          <a:p>
            <a:pPr marL="571500" lvl="0" indent="-342900">
              <a:buFont typeface="Arial"/>
              <a:buChar char="•"/>
            </a:pPr>
            <a:r>
              <a:rPr lang="fr-FR" dirty="0" err="1"/>
              <a:t>Dynamic</a:t>
            </a:r>
            <a:r>
              <a:rPr lang="fr-FR" dirty="0"/>
              <a:t> proxy</a:t>
            </a:r>
          </a:p>
          <a:p>
            <a:pPr marL="571500" lvl="0" indent="-342900">
              <a:buFont typeface="Arial"/>
              <a:buChar char="•"/>
            </a:pPr>
            <a:r>
              <a:rPr lang="fr-FR" dirty="0" err="1"/>
              <a:t>Meet</a:t>
            </a:r>
            <a:r>
              <a:rPr lang="fr-FR" dirty="0"/>
              <a:t> </a:t>
            </a:r>
            <a:r>
              <a:rPr lang="fr-FR" dirty="0" err="1"/>
              <a:t>Traeffik</a:t>
            </a:r>
            <a:endParaRPr lang="en" dirty="0"/>
          </a:p>
        </p:txBody>
      </p:sp>
      <p:pic>
        <p:nvPicPr>
          <p:cNvPr id="5" name="Image 4" descr="traefik.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0" y="363220"/>
            <a:ext cx="3657600" cy="4338320"/>
          </a:xfrm>
          <a:prstGeom prst="rect">
            <a:avLst/>
          </a:prstGeom>
        </p:spPr>
      </p:pic>
    </p:spTree>
    <p:extLst>
      <p:ext uri="{BB962C8B-B14F-4D97-AF65-F5344CB8AC3E}">
        <p14:creationId xmlns:p14="http://schemas.microsoft.com/office/powerpoint/2010/main" val="306291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2" name="Image 1" descr="traefik.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0" y="363220"/>
            <a:ext cx="3657600" cy="4338320"/>
          </a:xfrm>
          <a:prstGeom prst="rect">
            <a:avLst/>
          </a:prstGeom>
        </p:spPr>
      </p:pic>
      <p:pic>
        <p:nvPicPr>
          <p:cNvPr id="4" name="Image 3" descr="Docker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12" y="1199053"/>
            <a:ext cx="4228414" cy="2423157"/>
          </a:xfrm>
          <a:prstGeom prst="rect">
            <a:avLst/>
          </a:prstGeom>
        </p:spPr>
      </p:pic>
      <p:sp>
        <p:nvSpPr>
          <p:cNvPr id="5" name="Heart 8"/>
          <p:cNvSpPr/>
          <p:nvPr/>
        </p:nvSpPr>
        <p:spPr>
          <a:xfrm>
            <a:off x="4638249" y="1753389"/>
            <a:ext cx="1396314" cy="1345009"/>
          </a:xfrm>
          <a:prstGeom prst="hear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423201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a:t>Proxy</a:t>
            </a:r>
            <a:endParaRPr lang="en" dirty="0"/>
          </a:p>
        </p:txBody>
      </p:sp>
      <p:pic>
        <p:nvPicPr>
          <p:cNvPr id="2" name="Image 1" descr="archite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9144000" cy="3485336"/>
          </a:xfrm>
          <a:prstGeom prst="rect">
            <a:avLst/>
          </a:prstGeom>
        </p:spPr>
      </p:pic>
      <p:pic>
        <p:nvPicPr>
          <p:cNvPr id="4" name="Image 3" descr="traefik.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349952"/>
            <a:ext cx="1452879" cy="1723277"/>
          </a:xfrm>
          <a:prstGeom prst="rect">
            <a:avLst/>
          </a:prstGeom>
        </p:spPr>
      </p:pic>
    </p:spTree>
    <p:extLst>
      <p:ext uri="{BB962C8B-B14F-4D97-AF65-F5344CB8AC3E}">
        <p14:creationId xmlns:p14="http://schemas.microsoft.com/office/powerpoint/2010/main" val="173849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err="1"/>
              <a:t>Traeffik</a:t>
            </a:r>
            <a:endParaRPr lang="fr-FR" dirty="0"/>
          </a:p>
        </p:txBody>
      </p:sp>
      <p:pic>
        <p:nvPicPr>
          <p:cNvPr id="3" name="Image 2" descr="traefik.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473" y="1120112"/>
            <a:ext cx="1360295" cy="1613461"/>
          </a:xfrm>
          <a:prstGeom prst="rect">
            <a:avLst/>
          </a:prstGeom>
        </p:spPr>
      </p:pic>
    </p:spTree>
    <p:extLst>
      <p:ext uri="{BB962C8B-B14F-4D97-AF65-F5344CB8AC3E}">
        <p14:creationId xmlns:p14="http://schemas.microsoft.com/office/powerpoint/2010/main" val="169635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pic>
        <p:nvPicPr>
          <p:cNvPr id="2" name="Image 1" descr="arquilli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22" y="938197"/>
            <a:ext cx="7888757" cy="2897373"/>
          </a:xfrm>
          <a:prstGeom prst="rect">
            <a:avLst/>
          </a:prstGeom>
        </p:spPr>
      </p:pic>
    </p:spTree>
    <p:extLst>
      <p:ext uri="{BB962C8B-B14F-4D97-AF65-F5344CB8AC3E}">
        <p14:creationId xmlns:p14="http://schemas.microsoft.com/office/powerpoint/2010/main" val="1040074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err="1"/>
              <a:t>Arquillian</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err="1"/>
              <a:t>Integration</a:t>
            </a:r>
            <a:r>
              <a:rPr lang="fr-FR" dirty="0"/>
              <a:t> Tests</a:t>
            </a:r>
          </a:p>
          <a:p>
            <a:pPr marL="571500" lvl="0" indent="-342900">
              <a:buFont typeface="Arial"/>
              <a:buChar char="•"/>
            </a:pPr>
            <a:r>
              <a:rPr lang="fr-FR" dirty="0"/>
              <a:t>WYTIWYR (</a:t>
            </a:r>
            <a:r>
              <a:rPr lang="fr-FR" dirty="0" err="1"/>
              <a:t>What</a:t>
            </a:r>
            <a:r>
              <a:rPr lang="fr-FR" dirty="0"/>
              <a:t> You Test Is </a:t>
            </a:r>
            <a:r>
              <a:rPr lang="fr-FR" dirty="0" err="1"/>
              <a:t>What</a:t>
            </a:r>
            <a:r>
              <a:rPr lang="fr-FR" dirty="0"/>
              <a:t> You </a:t>
            </a:r>
            <a:r>
              <a:rPr lang="fr-FR" dirty="0" err="1"/>
              <a:t>Run</a:t>
            </a:r>
            <a:r>
              <a:rPr lang="fr-FR" dirty="0"/>
              <a:t>)</a:t>
            </a:r>
          </a:p>
          <a:p>
            <a:pPr marL="571500" lvl="0" indent="-342900">
              <a:buFont typeface="Arial"/>
              <a:buChar char="•"/>
            </a:pPr>
            <a:r>
              <a:rPr lang="fr-FR" dirty="0"/>
              <a:t>Use container services</a:t>
            </a:r>
          </a:p>
          <a:p>
            <a:pPr marL="571500" lvl="0" indent="-342900">
              <a:buFont typeface="Arial"/>
              <a:buChar char="•"/>
            </a:pPr>
            <a:r>
              <a:rPr lang="fr-FR" dirty="0"/>
              <a:t>Embedded container</a:t>
            </a:r>
          </a:p>
          <a:p>
            <a:pPr marL="571500" lvl="0" indent="-342900">
              <a:buFont typeface="Arial"/>
              <a:buChar char="•"/>
            </a:pPr>
            <a:r>
              <a:rPr lang="fr-FR" dirty="0" err="1"/>
              <a:t>Remote</a:t>
            </a:r>
            <a:r>
              <a:rPr lang="fr-FR" dirty="0"/>
              <a:t> container</a:t>
            </a:r>
          </a:p>
          <a:p>
            <a:pPr marL="571500" lvl="0" indent="-342900">
              <a:buFont typeface="Arial"/>
              <a:buChar char="•"/>
            </a:pPr>
            <a:r>
              <a:rPr lang="fr-FR" dirty="0"/>
              <a:t>IT </a:t>
            </a:r>
            <a:r>
              <a:rPr lang="fr-FR" dirty="0" err="1"/>
              <a:t>richer</a:t>
            </a:r>
            <a:r>
              <a:rPr lang="fr-FR" dirty="0"/>
              <a:t> but </a:t>
            </a:r>
            <a:r>
              <a:rPr lang="fr-FR" dirty="0" err="1"/>
              <a:t>slower</a:t>
            </a:r>
            <a:r>
              <a:rPr lang="fr-FR" dirty="0"/>
              <a:t> </a:t>
            </a:r>
            <a:r>
              <a:rPr lang="fr-FR" dirty="0" err="1"/>
              <a:t>that</a:t>
            </a:r>
            <a:r>
              <a:rPr lang="fr-FR" dirty="0"/>
              <a:t> UT</a:t>
            </a:r>
          </a:p>
          <a:p>
            <a:pPr marL="571500" lvl="0" indent="-342900">
              <a:buFont typeface="Arial"/>
              <a:buChar char="•"/>
            </a:pPr>
            <a:endParaRPr lang="en" dirty="0"/>
          </a:p>
        </p:txBody>
      </p:sp>
      <p:pic>
        <p:nvPicPr>
          <p:cNvPr id="4" name="Image 3" descr="arquillian-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394" y="0"/>
            <a:ext cx="1610606" cy="1658541"/>
          </a:xfrm>
          <a:prstGeom prst="rect">
            <a:avLst/>
          </a:prstGeom>
        </p:spPr>
      </p:pic>
    </p:spTree>
    <p:extLst>
      <p:ext uri="{BB962C8B-B14F-4D97-AF65-F5344CB8AC3E}">
        <p14:creationId xmlns:p14="http://schemas.microsoft.com/office/powerpoint/2010/main" val="3985191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p:txBody>
          <a:bodyPr/>
          <a:lstStyle/>
          <a:p>
            <a:pPr lvl="0"/>
            <a:r>
              <a:rPr lang="fr-FR"/>
              <a:t>RoomEndpointTest</a:t>
            </a:r>
            <a:endParaRPr lang="en" dirty="0"/>
          </a:p>
        </p:txBody>
      </p:sp>
      <p:sp>
        <p:nvSpPr>
          <p:cNvPr id="3" name="Text Placeholder 2"/>
          <p:cNvSpPr>
            <a:spLocks noGrp="1"/>
          </p:cNvSpPr>
          <p:nvPr>
            <p:ph type="body" sz="quarter" idx="13"/>
          </p:nvPr>
        </p:nvSpPr>
        <p:spPr/>
        <p:txBody>
          <a:bodyPr/>
          <a:lstStyle/>
          <a:p>
            <a:endParaRPr lang="en-US"/>
          </a:p>
        </p:txBody>
      </p:sp>
      <p:sp>
        <p:nvSpPr>
          <p:cNvPr id="5" name="Text Placeholder 2"/>
          <p:cNvSpPr txBox="1">
            <a:spLocks/>
          </p:cNvSpPr>
          <p:nvPr/>
        </p:nvSpPr>
        <p:spPr>
          <a:xfrm>
            <a:off x="921543" y="774039"/>
            <a:ext cx="8222457"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b="1" dirty="0">
                <a:solidFill>
                  <a:srgbClr val="6D6F05"/>
                </a:solidFill>
                <a:latin typeface="Menlo"/>
              </a:rPr>
              <a:t>@</a:t>
            </a:r>
            <a:r>
              <a:rPr lang="en-US" sz="1600" b="1" dirty="0" err="1">
                <a:solidFill>
                  <a:srgbClr val="6D6F05"/>
                </a:solidFill>
                <a:latin typeface="Menlo"/>
              </a:rPr>
              <a:t>RunWith</a:t>
            </a:r>
            <a:r>
              <a:rPr lang="en-US" sz="1600" b="1" dirty="0">
                <a:latin typeface="Menlo"/>
              </a:rPr>
              <a:t>(</a:t>
            </a:r>
            <a:r>
              <a:rPr lang="en-US" sz="1600" b="1" dirty="0" err="1">
                <a:latin typeface="Menlo"/>
              </a:rPr>
              <a:t>Arquillian.</a:t>
            </a:r>
            <a:r>
              <a:rPr lang="en-US" sz="1600" b="1" dirty="0" err="1">
                <a:solidFill>
                  <a:srgbClr val="00006D"/>
                </a:solidFill>
                <a:latin typeface="Menlo"/>
              </a:rPr>
              <a:t>class</a:t>
            </a:r>
            <a:r>
              <a:rPr lang="en-US" sz="1600" b="1" dirty="0">
                <a:latin typeface="Menlo"/>
              </a:rPr>
              <a:t>)</a:t>
            </a:r>
            <a:br>
              <a:rPr lang="en-US" sz="1600" b="1" dirty="0">
                <a:latin typeface="Menlo"/>
              </a:rPr>
            </a:br>
            <a:r>
              <a:rPr lang="en-US" sz="1600" b="1" dirty="0">
                <a:solidFill>
                  <a:srgbClr val="6D6F05"/>
                </a:solidFill>
                <a:latin typeface="Menlo"/>
              </a:rPr>
              <a:t>@</a:t>
            </a:r>
            <a:r>
              <a:rPr lang="en-US" sz="1600" b="1" dirty="0" err="1">
                <a:solidFill>
                  <a:srgbClr val="6D6F05"/>
                </a:solidFill>
                <a:latin typeface="Menlo"/>
              </a:rPr>
              <a:t>RunAsClient</a:t>
            </a:r>
            <a:r>
              <a:rPr lang="en-US" sz="1600" b="1" dirty="0">
                <a:solidFill>
                  <a:srgbClr val="6D6F05"/>
                </a:solidFill>
                <a:latin typeface="Menlo"/>
              </a:rPr>
              <a:t/>
            </a:r>
            <a:br>
              <a:rPr lang="en-US" sz="1600" b="1" dirty="0">
                <a:solidFill>
                  <a:srgbClr val="6D6F05"/>
                </a:solidFill>
                <a:latin typeface="Menlo"/>
              </a:rPr>
            </a:br>
            <a:r>
              <a:rPr lang="en-US" sz="1600" dirty="0">
                <a:solidFill>
                  <a:srgbClr val="00006D"/>
                </a:solidFill>
                <a:latin typeface="Menlo"/>
              </a:rPr>
              <a:t>public class </a:t>
            </a:r>
            <a:r>
              <a:rPr lang="en-US" sz="1600" dirty="0" err="1">
                <a:latin typeface="Menlo"/>
              </a:rPr>
              <a:t>RoomEndpointTest</a:t>
            </a:r>
            <a:r>
              <a:rPr lang="en-US" sz="1600" dirty="0">
                <a:latin typeface="Menlo"/>
              </a:rPr>
              <a:t> {</a:t>
            </a:r>
            <a:br>
              <a:rPr lang="en-US" sz="1600" dirty="0">
                <a:latin typeface="Menlo"/>
              </a:rPr>
            </a:br>
            <a:r>
              <a:rPr lang="en-US" sz="1600" dirty="0">
                <a:latin typeface="Menlo"/>
              </a:rPr>
              <a:t/>
            </a:r>
            <a:br>
              <a:rPr lang="en-US" sz="1600" dirty="0">
                <a:latin typeface="Menlo"/>
              </a:rPr>
            </a:br>
            <a:r>
              <a:rPr lang="en-US" sz="1600" b="1" dirty="0">
                <a:solidFill>
                  <a:srgbClr val="6D6D6D"/>
                </a:solidFill>
                <a:latin typeface="Menlo"/>
              </a:rPr>
              <a:t>  </a:t>
            </a:r>
            <a:r>
              <a:rPr lang="en-US" sz="1600" b="1" dirty="0">
                <a:solidFill>
                  <a:srgbClr val="6D6F05"/>
                </a:solidFill>
                <a:latin typeface="Menlo"/>
              </a:rPr>
              <a:t>@</a:t>
            </a:r>
            <a:r>
              <a:rPr lang="en-US" sz="1600" b="1" dirty="0" err="1">
                <a:solidFill>
                  <a:srgbClr val="6D6F05"/>
                </a:solidFill>
                <a:latin typeface="Menlo"/>
              </a:rPr>
              <a:t>ArquillianResource</a:t>
            </a:r>
            <a:r>
              <a:rPr lang="en-US" sz="1600" b="1" dirty="0">
                <a:solidFill>
                  <a:srgbClr val="6D6F05"/>
                </a:solidFill>
                <a:latin typeface="Menlo"/>
              </a:rPr>
              <a:t/>
            </a:r>
            <a:br>
              <a:rPr lang="en-US" sz="1600" b="1" dirty="0">
                <a:solidFill>
                  <a:srgbClr val="6D6F05"/>
                </a:solidFill>
                <a:latin typeface="Menlo"/>
              </a:rPr>
            </a:br>
            <a:r>
              <a:rPr lang="en-US" sz="1600" dirty="0">
                <a:solidFill>
                  <a:srgbClr val="6D6F05"/>
                </a:solidFill>
                <a:latin typeface="Menlo"/>
              </a:rPr>
              <a:t>  </a:t>
            </a:r>
            <a:r>
              <a:rPr lang="en-US" sz="1600" dirty="0">
                <a:solidFill>
                  <a:srgbClr val="00006D"/>
                </a:solidFill>
                <a:latin typeface="Menlo"/>
              </a:rPr>
              <a:t>private </a:t>
            </a:r>
            <a:r>
              <a:rPr lang="en-US" sz="1600" dirty="0">
                <a:latin typeface="Menlo"/>
              </a:rPr>
              <a:t>URI </a:t>
            </a:r>
            <a:r>
              <a:rPr lang="en-US" sz="1600" dirty="0" err="1">
                <a:solidFill>
                  <a:srgbClr val="520067"/>
                </a:solidFill>
                <a:latin typeface="Menlo"/>
              </a:rPr>
              <a:t>baseURL</a:t>
            </a:r>
            <a:r>
              <a:rPr lang="en-US" sz="1600" dirty="0">
                <a:latin typeface="Menlo"/>
              </a:rPr>
              <a:t>;</a:t>
            </a:r>
            <a:br>
              <a:rPr lang="en-US" sz="1600" dirty="0">
                <a:latin typeface="Menlo"/>
              </a:rPr>
            </a:br>
            <a:r>
              <a:rPr lang="en-US" sz="1600" dirty="0">
                <a:latin typeface="Menlo"/>
              </a:rPr>
              <a:t/>
            </a:r>
            <a:br>
              <a:rPr lang="en-US" sz="1600" dirty="0">
                <a:latin typeface="Menlo"/>
              </a:rPr>
            </a:br>
            <a:r>
              <a:rPr lang="en-US" sz="1600" b="1" dirty="0">
                <a:solidFill>
                  <a:srgbClr val="6D6D6D"/>
                </a:solidFill>
                <a:latin typeface="Menlo"/>
              </a:rPr>
              <a:t>  </a:t>
            </a:r>
            <a:r>
              <a:rPr lang="en-US" sz="1600" b="1" dirty="0">
                <a:solidFill>
                  <a:srgbClr val="6D6F05"/>
                </a:solidFill>
                <a:latin typeface="Menlo"/>
              </a:rPr>
              <a:t>@Deployment</a:t>
            </a:r>
            <a:r>
              <a:rPr lang="en-US" sz="1600" b="1" dirty="0">
                <a:latin typeface="Menlo"/>
              </a:rPr>
              <a:t>(testable = </a:t>
            </a:r>
            <a:r>
              <a:rPr lang="en-US" sz="1600" b="1" dirty="0">
                <a:solidFill>
                  <a:srgbClr val="00006D"/>
                </a:solidFill>
                <a:latin typeface="Menlo"/>
              </a:rPr>
              <a:t>false</a:t>
            </a:r>
            <a:r>
              <a:rPr lang="en-US" sz="1600" b="1" dirty="0">
                <a:latin typeface="Menlo"/>
              </a:rPr>
              <a:t>)</a:t>
            </a:r>
            <a:br>
              <a:rPr lang="en-US" sz="1600" b="1" dirty="0">
                <a:latin typeface="Menlo"/>
              </a:rPr>
            </a:br>
            <a:r>
              <a:rPr lang="en-US" sz="1600" dirty="0">
                <a:latin typeface="Menlo"/>
              </a:rPr>
              <a:t>  </a:t>
            </a:r>
            <a:r>
              <a:rPr lang="en-US" sz="1600" dirty="0">
                <a:solidFill>
                  <a:srgbClr val="00006D"/>
                </a:solidFill>
                <a:latin typeface="Menlo"/>
              </a:rPr>
              <a:t>public static </a:t>
            </a:r>
            <a:r>
              <a:rPr lang="en-US" sz="1600" dirty="0" err="1">
                <a:latin typeface="Menlo"/>
              </a:rPr>
              <a:t>WebArchive</a:t>
            </a:r>
            <a:r>
              <a:rPr lang="en-US" sz="1600" dirty="0">
                <a:latin typeface="Menlo"/>
              </a:rPr>
              <a:t> </a:t>
            </a:r>
            <a:r>
              <a:rPr lang="en-US" sz="1600" dirty="0" err="1">
                <a:latin typeface="Menlo"/>
              </a:rPr>
              <a:t>createDeployment</a:t>
            </a:r>
            <a:r>
              <a:rPr lang="en-US" sz="1600" dirty="0">
                <a:latin typeface="Menlo"/>
              </a:rPr>
              <a:t>() {</a:t>
            </a:r>
            <a:br>
              <a:rPr lang="en-US" sz="1600" dirty="0">
                <a:latin typeface="Menlo"/>
              </a:rPr>
            </a:br>
            <a:r>
              <a:rPr lang="en-US" sz="1600" dirty="0">
                <a:latin typeface="Menlo"/>
              </a:rPr>
              <a:t/>
            </a:r>
            <a:br>
              <a:rPr lang="en-US" sz="1600" dirty="0">
                <a:latin typeface="Menlo"/>
              </a:rPr>
            </a:br>
            <a:r>
              <a:rPr lang="en-US" sz="1600" dirty="0">
                <a:latin typeface="Menlo"/>
              </a:rPr>
              <a:t>    </a:t>
            </a:r>
            <a:r>
              <a:rPr lang="en-US" sz="1600" dirty="0">
                <a:solidFill>
                  <a:srgbClr val="00006D"/>
                </a:solidFill>
                <a:latin typeface="Menlo"/>
              </a:rPr>
              <a:t>return </a:t>
            </a:r>
            <a:r>
              <a:rPr lang="en-US" sz="1600" dirty="0" err="1">
                <a:latin typeface="Menlo"/>
              </a:rPr>
              <a:t>ShrinkWrap.create</a:t>
            </a:r>
            <a:r>
              <a:rPr lang="en-US" sz="1600" dirty="0">
                <a:latin typeface="Menlo"/>
              </a:rPr>
              <a:t>(</a:t>
            </a:r>
            <a:r>
              <a:rPr lang="en-US" sz="1600" dirty="0" err="1">
                <a:latin typeface="Menlo"/>
              </a:rPr>
              <a:t>WebArchive.</a:t>
            </a:r>
            <a:r>
              <a:rPr lang="en-US" sz="1600" dirty="0" err="1">
                <a:solidFill>
                  <a:srgbClr val="00006D"/>
                </a:solidFill>
                <a:latin typeface="Menlo"/>
              </a:rPr>
              <a:t>class</a:t>
            </a:r>
            <a:r>
              <a:rPr lang="en-US" sz="1600" dirty="0">
                <a:latin typeface="Menlo"/>
              </a:rPr>
              <a:t>)</a:t>
            </a:r>
          </a:p>
          <a:p>
            <a:r>
              <a:rPr lang="en-US" sz="1600" dirty="0">
                <a:latin typeface="Menlo"/>
              </a:rPr>
              <a:t>           .</a:t>
            </a:r>
            <a:r>
              <a:rPr lang="en-US" sz="1600" dirty="0" err="1">
                <a:latin typeface="Menlo"/>
              </a:rPr>
              <a:t>addClasses</a:t>
            </a:r>
            <a:r>
              <a:rPr lang="en-US" sz="1600" dirty="0">
                <a:latin typeface="Menlo"/>
              </a:rPr>
              <a:t>(</a:t>
            </a:r>
            <a:r>
              <a:rPr lang="en-US" sz="1600" dirty="0" err="1">
                <a:latin typeface="Menlo"/>
              </a:rPr>
              <a:t>Room.</a:t>
            </a:r>
            <a:r>
              <a:rPr lang="en-US" sz="1600" dirty="0" err="1">
                <a:solidFill>
                  <a:srgbClr val="00006D"/>
                </a:solidFill>
                <a:latin typeface="Menlo"/>
              </a:rPr>
              <a:t>class</a:t>
            </a:r>
            <a:r>
              <a:rPr lang="en-US" sz="1600" dirty="0">
                <a:latin typeface="Menlo"/>
              </a:rPr>
              <a:t>, </a:t>
            </a:r>
            <a:r>
              <a:rPr lang="en-US" sz="1600" dirty="0" err="1">
                <a:latin typeface="Menlo"/>
              </a:rPr>
              <a:t>RoomEndpoint.</a:t>
            </a:r>
            <a:r>
              <a:rPr lang="en-US" sz="1600" dirty="0" err="1">
                <a:solidFill>
                  <a:srgbClr val="00006D"/>
                </a:solidFill>
                <a:latin typeface="Menlo"/>
              </a:rPr>
              <a:t>class</a:t>
            </a:r>
            <a:r>
              <a:rPr lang="en-US" sz="1600" dirty="0">
                <a:latin typeface="Menlo"/>
              </a:rPr>
              <a:t>, </a:t>
            </a:r>
            <a:br>
              <a:rPr lang="en-US" sz="1600" dirty="0">
                <a:latin typeface="Menlo"/>
              </a:rPr>
            </a:br>
            <a:r>
              <a:rPr lang="en-US" sz="1600" dirty="0">
                <a:latin typeface="Menlo"/>
              </a:rPr>
              <a:t>             </a:t>
            </a:r>
            <a:r>
              <a:rPr lang="en-US" sz="1600" dirty="0" err="1">
                <a:latin typeface="Menlo"/>
              </a:rPr>
              <a:t>RoomRepository.</a:t>
            </a:r>
            <a:r>
              <a:rPr lang="en-US" sz="1600" dirty="0" err="1">
                <a:solidFill>
                  <a:srgbClr val="00006D"/>
                </a:solidFill>
                <a:latin typeface="Menlo"/>
              </a:rPr>
              <a:t>class</a:t>
            </a:r>
            <a:r>
              <a:rPr lang="en-US" sz="1600" dirty="0">
                <a:latin typeface="Menlo"/>
              </a:rPr>
              <a:t>, </a:t>
            </a:r>
            <a:r>
              <a:rPr lang="en-US" sz="1600" dirty="0" err="1">
                <a:latin typeface="Menlo"/>
              </a:rPr>
              <a:t>Application.</a:t>
            </a:r>
            <a:r>
              <a:rPr lang="en-US" sz="1600" dirty="0" err="1">
                <a:solidFill>
                  <a:srgbClr val="00006D"/>
                </a:solidFill>
                <a:latin typeface="Menlo"/>
              </a:rPr>
              <a:t>class</a:t>
            </a:r>
            <a:r>
              <a:rPr lang="en-US" sz="1600" dirty="0">
                <a:latin typeface="Menlo"/>
              </a:rPr>
              <a:t>);</a:t>
            </a:r>
            <a:br>
              <a:rPr lang="en-US" sz="1600" dirty="0">
                <a:latin typeface="Menlo"/>
              </a:rPr>
            </a:br>
            <a:r>
              <a:rPr lang="en-US" sz="1600" dirty="0">
                <a:latin typeface="Menlo"/>
              </a:rPr>
              <a:t>  }</a:t>
            </a:r>
          </a:p>
        </p:txBody>
      </p:sp>
    </p:spTree>
    <p:extLst>
      <p:ext uri="{BB962C8B-B14F-4D97-AF65-F5344CB8AC3E}">
        <p14:creationId xmlns:p14="http://schemas.microsoft.com/office/powerpoint/2010/main" val="37682690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err="1"/>
              <a:t>RoomEndpointTest</a:t>
            </a:r>
            <a:endParaRPr lang="en" dirty="0"/>
          </a:p>
        </p:txBody>
      </p:sp>
      <p:sp>
        <p:nvSpPr>
          <p:cNvPr id="5" name="Text Placeholder 2"/>
          <p:cNvSpPr txBox="1">
            <a:spLocks/>
          </p:cNvSpPr>
          <p:nvPr/>
        </p:nvSpPr>
        <p:spPr>
          <a:xfrm>
            <a:off x="417032" y="1227108"/>
            <a:ext cx="8426038"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dirty="0">
                <a:solidFill>
                  <a:srgbClr val="6D6F05"/>
                </a:solidFill>
                <a:latin typeface="Menlo"/>
              </a:rPr>
              <a:t>  @Before</a:t>
            </a:r>
            <a:br>
              <a:rPr lang="en-US" sz="1600" dirty="0">
                <a:solidFill>
                  <a:srgbClr val="6D6F05"/>
                </a:solidFill>
                <a:latin typeface="Menlo"/>
              </a:rPr>
            </a:br>
            <a:r>
              <a:rPr lang="en-US" sz="1600" dirty="0">
                <a:solidFill>
                  <a:srgbClr val="6D6F05"/>
                </a:solidFill>
                <a:latin typeface="Menlo"/>
              </a:rPr>
              <a:t>  </a:t>
            </a:r>
            <a:r>
              <a:rPr lang="en-US" sz="1600" dirty="0">
                <a:solidFill>
                  <a:srgbClr val="00006D"/>
                </a:solidFill>
                <a:latin typeface="Menlo"/>
              </a:rPr>
              <a:t>public void </a:t>
            </a:r>
            <a:r>
              <a:rPr lang="en-US" sz="1600" dirty="0" err="1">
                <a:latin typeface="Menlo"/>
              </a:rPr>
              <a:t>initWebTarget</a:t>
            </a:r>
            <a:r>
              <a:rPr lang="en-US" sz="1600" dirty="0">
                <a:latin typeface="Menlo"/>
              </a:rPr>
              <a:t>() {</a:t>
            </a:r>
            <a:br>
              <a:rPr lang="en-US" sz="1600" dirty="0">
                <a:latin typeface="Menlo"/>
              </a:rPr>
            </a:br>
            <a:r>
              <a:rPr lang="en-US" sz="1600" dirty="0">
                <a:latin typeface="Menlo"/>
              </a:rPr>
              <a:t>    </a:t>
            </a:r>
            <a:r>
              <a:rPr lang="en-US" sz="1600" dirty="0">
                <a:solidFill>
                  <a:srgbClr val="520067"/>
                </a:solidFill>
                <a:latin typeface="Menlo"/>
              </a:rPr>
              <a:t>client </a:t>
            </a:r>
            <a:r>
              <a:rPr lang="en-US" sz="1600" dirty="0">
                <a:latin typeface="Menlo"/>
              </a:rPr>
              <a:t>= </a:t>
            </a:r>
            <a:r>
              <a:rPr lang="en-US" sz="1600" dirty="0" err="1">
                <a:latin typeface="Menlo"/>
              </a:rPr>
              <a:t>ClientBuilder.newClient</a:t>
            </a:r>
            <a:r>
              <a:rPr lang="en-US" sz="1600" dirty="0">
                <a:latin typeface="Menlo"/>
              </a:rPr>
              <a:t>();</a:t>
            </a:r>
            <a:br>
              <a:rPr lang="en-US" sz="1600" dirty="0">
                <a:latin typeface="Menlo"/>
              </a:rPr>
            </a:br>
            <a:r>
              <a:rPr lang="en-US" sz="1600" dirty="0">
                <a:latin typeface="Menlo"/>
              </a:rPr>
              <a:t>    </a:t>
            </a:r>
            <a:r>
              <a:rPr lang="en-US" sz="1600" dirty="0" err="1">
                <a:solidFill>
                  <a:srgbClr val="520067"/>
                </a:solidFill>
                <a:latin typeface="Menlo"/>
              </a:rPr>
              <a:t>webTarget</a:t>
            </a:r>
            <a:r>
              <a:rPr lang="en-US" sz="1600" dirty="0">
                <a:solidFill>
                  <a:srgbClr val="520067"/>
                </a:solidFill>
                <a:latin typeface="Menlo"/>
              </a:rPr>
              <a:t> </a:t>
            </a:r>
            <a:r>
              <a:rPr lang="en-US" sz="1600" dirty="0">
                <a:latin typeface="Menlo"/>
              </a:rPr>
              <a:t>= </a:t>
            </a:r>
            <a:r>
              <a:rPr lang="en-US" sz="1600" dirty="0" err="1">
                <a:solidFill>
                  <a:srgbClr val="520067"/>
                </a:solidFill>
                <a:latin typeface="Menlo"/>
              </a:rPr>
              <a:t>client</a:t>
            </a:r>
            <a:r>
              <a:rPr lang="en-US" sz="1600" dirty="0" err="1">
                <a:latin typeface="Menlo"/>
              </a:rPr>
              <a:t>.target</a:t>
            </a:r>
            <a:r>
              <a:rPr lang="en-US" sz="1600" dirty="0">
                <a:latin typeface="Menlo"/>
              </a:rPr>
              <a:t>(</a:t>
            </a:r>
            <a:r>
              <a:rPr lang="en-US" sz="1600" dirty="0" err="1">
                <a:solidFill>
                  <a:srgbClr val="520067"/>
                </a:solidFill>
                <a:latin typeface="Menlo"/>
              </a:rPr>
              <a:t>baseURL</a:t>
            </a:r>
            <a:r>
              <a:rPr lang="en-US" sz="1600" dirty="0">
                <a:latin typeface="Menlo"/>
              </a:rPr>
              <a:t>).path(</a:t>
            </a:r>
            <a:r>
              <a:rPr lang="en-US" sz="1600" dirty="0">
                <a:solidFill>
                  <a:srgbClr val="0F7003"/>
                </a:solidFill>
                <a:latin typeface="Menlo"/>
              </a:rPr>
              <a:t>"</a:t>
            </a:r>
            <a:r>
              <a:rPr lang="en-US" sz="1600" dirty="0" err="1">
                <a:solidFill>
                  <a:srgbClr val="0F7003"/>
                </a:solidFill>
                <a:latin typeface="Menlo"/>
              </a:rPr>
              <a:t>api</a:t>
            </a:r>
            <a:r>
              <a:rPr lang="en-US" sz="1600" dirty="0">
                <a:solidFill>
                  <a:srgbClr val="0F7003"/>
                </a:solidFill>
                <a:latin typeface="Menlo"/>
              </a:rPr>
              <a:t>/rooms"</a:t>
            </a:r>
            <a:r>
              <a:rPr lang="en-US" sz="1600" dirty="0">
                <a:latin typeface="Menlo"/>
              </a:rPr>
              <a:t>);</a:t>
            </a:r>
            <a:br>
              <a:rPr lang="en-US" sz="1600" dirty="0">
                <a:latin typeface="Menlo"/>
              </a:rPr>
            </a:br>
            <a:r>
              <a:rPr lang="en-US" sz="1600" dirty="0">
                <a:latin typeface="Menlo"/>
              </a:rPr>
              <a:t>  }</a:t>
            </a:r>
            <a:br>
              <a:rPr lang="en-US" sz="1600" dirty="0">
                <a:latin typeface="Menlo"/>
              </a:rPr>
            </a:br>
            <a:r>
              <a:rPr lang="en-US" sz="1600" dirty="0">
                <a:latin typeface="Menlo"/>
              </a:rPr>
              <a:t/>
            </a:r>
            <a:br>
              <a:rPr lang="en-US" sz="1600" dirty="0">
                <a:latin typeface="Menlo"/>
              </a:rPr>
            </a:br>
            <a:r>
              <a:rPr lang="en-US" sz="1600" b="1" dirty="0">
                <a:latin typeface="Menlo"/>
              </a:rPr>
              <a:t>  </a:t>
            </a:r>
            <a:r>
              <a:rPr lang="en-US" sz="1600" b="1" dirty="0">
                <a:solidFill>
                  <a:srgbClr val="6D6F05"/>
                </a:solidFill>
                <a:latin typeface="Menlo"/>
              </a:rPr>
              <a:t>@Test</a:t>
            </a:r>
            <a:br>
              <a:rPr lang="en-US" sz="1600" b="1" dirty="0">
                <a:solidFill>
                  <a:srgbClr val="6D6F05"/>
                </a:solidFill>
                <a:latin typeface="Menlo"/>
              </a:rPr>
            </a:br>
            <a:r>
              <a:rPr lang="en-US" sz="1600" b="1" dirty="0">
                <a:solidFill>
                  <a:srgbClr val="6D6F05"/>
                </a:solidFill>
                <a:latin typeface="Menlo"/>
              </a:rPr>
              <a:t>  @</a:t>
            </a:r>
            <a:r>
              <a:rPr lang="en-US" sz="1600" b="1" dirty="0" err="1">
                <a:solidFill>
                  <a:srgbClr val="6D6F05"/>
                </a:solidFill>
                <a:latin typeface="Menlo"/>
              </a:rPr>
              <a:t>InSequence</a:t>
            </a:r>
            <a:r>
              <a:rPr lang="en-US" sz="1600" b="1" dirty="0">
                <a:latin typeface="Menlo"/>
              </a:rPr>
              <a:t>(</a:t>
            </a:r>
            <a:r>
              <a:rPr lang="en-US" sz="1600" b="1" dirty="0">
                <a:solidFill>
                  <a:srgbClr val="0000FE"/>
                </a:solidFill>
                <a:latin typeface="Menlo"/>
              </a:rPr>
              <a:t>1</a:t>
            </a:r>
            <a:r>
              <a:rPr lang="en-US" sz="1600" b="1" dirty="0">
                <a:latin typeface="Menlo"/>
              </a:rPr>
              <a:t>)</a:t>
            </a:r>
            <a:br>
              <a:rPr lang="en-US" sz="1600" b="1" dirty="0">
                <a:latin typeface="Menlo"/>
              </a:rPr>
            </a:br>
            <a:r>
              <a:rPr lang="en-US" sz="1600" dirty="0">
                <a:latin typeface="Menlo"/>
              </a:rPr>
              <a:t>  </a:t>
            </a:r>
            <a:r>
              <a:rPr lang="en-US" sz="1600" dirty="0">
                <a:solidFill>
                  <a:srgbClr val="00006D"/>
                </a:solidFill>
                <a:latin typeface="Menlo"/>
              </a:rPr>
              <a:t>public void </a:t>
            </a:r>
            <a:r>
              <a:rPr lang="en-US" sz="1600" dirty="0" err="1">
                <a:latin typeface="Menlo"/>
              </a:rPr>
              <a:t>shouldFailCreatingInvalidRoom</a:t>
            </a:r>
            <a:r>
              <a:rPr lang="en-US" sz="1600" dirty="0">
                <a:latin typeface="Menlo"/>
              </a:rPr>
              <a:t>() </a:t>
            </a:r>
            <a:r>
              <a:rPr lang="en-US" sz="1600" dirty="0">
                <a:solidFill>
                  <a:srgbClr val="00006D"/>
                </a:solidFill>
                <a:latin typeface="Menlo"/>
              </a:rPr>
              <a:t>throws </a:t>
            </a:r>
            <a:r>
              <a:rPr lang="en-US" sz="1600" dirty="0">
                <a:latin typeface="Menlo"/>
              </a:rPr>
              <a:t>Exception {</a:t>
            </a:r>
            <a:br>
              <a:rPr lang="en-US" sz="1600" dirty="0">
                <a:latin typeface="Menlo"/>
              </a:rPr>
            </a:br>
            <a:r>
              <a:rPr lang="en-US" sz="1600" dirty="0">
                <a:latin typeface="Menlo"/>
              </a:rPr>
              <a:t>    </a:t>
            </a:r>
            <a:r>
              <a:rPr lang="en-US" sz="1600" b="1" dirty="0">
                <a:latin typeface="Menlo"/>
              </a:rPr>
              <a:t>Response</a:t>
            </a:r>
            <a:r>
              <a:rPr lang="en-US" sz="1600" dirty="0">
                <a:latin typeface="Menlo"/>
              </a:rPr>
              <a:t> response = </a:t>
            </a:r>
            <a:r>
              <a:rPr lang="en-US" sz="1600" dirty="0" err="1">
                <a:solidFill>
                  <a:srgbClr val="520067"/>
                </a:solidFill>
                <a:latin typeface="Menlo"/>
              </a:rPr>
              <a:t>webTarget</a:t>
            </a:r>
            <a:r>
              <a:rPr lang="en-US" sz="1600" dirty="0" err="1">
                <a:latin typeface="Menlo"/>
              </a:rPr>
              <a:t>.request</a:t>
            </a:r>
            <a:r>
              <a:rPr lang="en-US" sz="1600" dirty="0">
                <a:latin typeface="Menlo"/>
              </a:rPr>
              <a:t>(</a:t>
            </a:r>
            <a:r>
              <a:rPr lang="en-US" sz="1600" dirty="0">
                <a:solidFill>
                  <a:srgbClr val="520067"/>
                </a:solidFill>
                <a:latin typeface="Menlo"/>
              </a:rPr>
              <a:t>APPLICATION_JSON_TYPE</a:t>
            </a:r>
            <a:r>
              <a:rPr lang="en-US" sz="1600" dirty="0">
                <a:latin typeface="Menlo"/>
              </a:rPr>
              <a:t>)</a:t>
            </a:r>
            <a:br>
              <a:rPr lang="en-US" sz="1600" dirty="0">
                <a:latin typeface="Menlo"/>
              </a:rPr>
            </a:br>
            <a:r>
              <a:rPr lang="en-US" sz="1600" dirty="0">
                <a:latin typeface="Menlo"/>
              </a:rPr>
              <a:t>               .</a:t>
            </a:r>
            <a:r>
              <a:rPr lang="en-US" sz="1600" b="1" dirty="0">
                <a:latin typeface="Menlo"/>
              </a:rPr>
              <a:t>post</a:t>
            </a:r>
            <a:r>
              <a:rPr lang="en-US" sz="1600" dirty="0">
                <a:latin typeface="Menlo"/>
              </a:rPr>
              <a:t>(</a:t>
            </a:r>
            <a:r>
              <a:rPr lang="en-US" sz="1600" dirty="0" err="1">
                <a:latin typeface="Menlo"/>
              </a:rPr>
              <a:t>Entity.entity</a:t>
            </a:r>
            <a:r>
              <a:rPr lang="en-US" sz="1600" dirty="0">
                <a:latin typeface="Menlo"/>
              </a:rPr>
              <a:t>(</a:t>
            </a:r>
            <a:r>
              <a:rPr lang="en-US" sz="1600" b="1" dirty="0">
                <a:solidFill>
                  <a:srgbClr val="00006D"/>
                </a:solidFill>
                <a:latin typeface="Menlo"/>
              </a:rPr>
              <a:t>null</a:t>
            </a:r>
            <a:r>
              <a:rPr lang="en-US" sz="1600" dirty="0">
                <a:latin typeface="Menlo"/>
              </a:rPr>
              <a:t>, </a:t>
            </a:r>
            <a:r>
              <a:rPr lang="en-US" sz="1600" dirty="0">
                <a:solidFill>
                  <a:srgbClr val="520067"/>
                </a:solidFill>
                <a:latin typeface="Menlo"/>
              </a:rPr>
              <a:t>APPLICATION_JSON_TYPE</a:t>
            </a:r>
            <a:r>
              <a:rPr lang="en-US" sz="1600" dirty="0">
                <a:latin typeface="Menlo"/>
              </a:rPr>
              <a:t>));</a:t>
            </a:r>
            <a:br>
              <a:rPr lang="en-US" sz="1600" dirty="0">
                <a:latin typeface="Menlo"/>
              </a:rPr>
            </a:br>
            <a:r>
              <a:rPr lang="en-US" sz="1600" dirty="0">
                <a:latin typeface="Menlo"/>
              </a:rPr>
              <a:t>    </a:t>
            </a:r>
            <a:r>
              <a:rPr lang="en-US" sz="1600" dirty="0" err="1">
                <a:latin typeface="Menlo"/>
              </a:rPr>
              <a:t>assertEquals</a:t>
            </a:r>
            <a:r>
              <a:rPr lang="en-US" sz="1600" dirty="0">
                <a:latin typeface="Menlo"/>
              </a:rPr>
              <a:t>(</a:t>
            </a:r>
            <a:r>
              <a:rPr lang="en-US" sz="1600" b="1" dirty="0">
                <a:solidFill>
                  <a:srgbClr val="0000FE"/>
                </a:solidFill>
                <a:latin typeface="Menlo"/>
              </a:rPr>
              <a:t>400</a:t>
            </a:r>
            <a:r>
              <a:rPr lang="en-US" sz="1600" dirty="0">
                <a:latin typeface="Menlo"/>
              </a:rPr>
              <a:t>, </a:t>
            </a:r>
            <a:r>
              <a:rPr lang="en-US" sz="1600" dirty="0" err="1">
                <a:latin typeface="Menlo"/>
              </a:rPr>
              <a:t>response.getStatus</a:t>
            </a:r>
            <a:r>
              <a:rPr lang="en-US" sz="1600" dirty="0">
                <a:latin typeface="Menlo"/>
              </a:rPr>
              <a:t>());</a:t>
            </a:r>
            <a:br>
              <a:rPr lang="en-US" sz="1600" dirty="0">
                <a:latin typeface="Menlo"/>
              </a:rPr>
            </a:br>
            <a:r>
              <a:rPr lang="en-US" sz="1600" dirty="0">
                <a:latin typeface="Menlo"/>
              </a:rPr>
              <a:t>  }</a:t>
            </a:r>
            <a:br>
              <a:rPr lang="en-US" sz="1600" dirty="0">
                <a:latin typeface="Menlo"/>
              </a:rPr>
            </a:br>
            <a:r>
              <a:rPr lang="en-US" sz="1600" dirty="0">
                <a:latin typeface="Menlo"/>
              </a:rPr>
              <a:t>}</a:t>
            </a:r>
          </a:p>
        </p:txBody>
      </p:sp>
    </p:spTree>
    <p:extLst>
      <p:ext uri="{BB962C8B-B14F-4D97-AF65-F5344CB8AC3E}">
        <p14:creationId xmlns:p14="http://schemas.microsoft.com/office/powerpoint/2010/main" val="3394894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err="1"/>
              <a:t>Began</a:t>
            </a:r>
            <a:r>
              <a:rPr lang="fr-FR" dirty="0"/>
              <a:t> as a of </a:t>
            </a:r>
            <a:r>
              <a:rPr lang="fr-FR" dirty="0" err="1"/>
              <a:t>independent</a:t>
            </a:r>
            <a:r>
              <a:rPr lang="fr-FR" dirty="0"/>
              <a:t> discussions</a:t>
            </a:r>
          </a:p>
          <a:p>
            <a:pPr marL="571500" lvl="0" indent="-342900">
              <a:buFont typeface="Arial"/>
              <a:buChar char="•"/>
            </a:pPr>
            <a:r>
              <a:rPr lang="fr-FR" dirty="0" err="1"/>
              <a:t>Many</a:t>
            </a:r>
            <a:r>
              <a:rPr lang="fr-FR" dirty="0"/>
              <a:t> “</a:t>
            </a:r>
            <a:r>
              <a:rPr lang="fr-FR" dirty="0" err="1"/>
              <a:t>microservices</a:t>
            </a:r>
            <a:r>
              <a:rPr lang="fr-FR" dirty="0"/>
              <a:t>” efforts </a:t>
            </a:r>
            <a:r>
              <a:rPr lang="fr-FR" dirty="0" err="1"/>
              <a:t>exist</a:t>
            </a:r>
            <a:r>
              <a:rPr lang="fr-FR" dirty="0"/>
              <a:t> in Java EE</a:t>
            </a:r>
          </a:p>
          <a:p>
            <a:pPr marL="982663" lvl="1" indent="-355600">
              <a:buFont typeface="Arial"/>
              <a:buChar char="•"/>
            </a:pPr>
            <a:r>
              <a:rPr lang="fr-FR" dirty="0" err="1"/>
              <a:t>WildFly</a:t>
            </a:r>
            <a:r>
              <a:rPr lang="fr-FR" dirty="0"/>
              <a:t> </a:t>
            </a:r>
            <a:r>
              <a:rPr lang="fr-FR" dirty="0" err="1"/>
              <a:t>Swarm</a:t>
            </a:r>
            <a:endParaRPr lang="fr-FR" dirty="0"/>
          </a:p>
          <a:p>
            <a:pPr marL="982663" lvl="1" indent="-355600">
              <a:buFont typeface="Arial"/>
              <a:buChar char="•"/>
            </a:pPr>
            <a:r>
              <a:rPr lang="fr-FR" dirty="0"/>
              <a:t>WebSphere Liberty</a:t>
            </a:r>
          </a:p>
          <a:p>
            <a:pPr marL="982663" lvl="1" indent="-355600">
              <a:buFont typeface="Arial"/>
              <a:buChar char="•"/>
            </a:pPr>
            <a:r>
              <a:rPr lang="fr-FR" dirty="0" err="1"/>
              <a:t>Payara</a:t>
            </a:r>
            <a:endParaRPr lang="fr-FR" dirty="0"/>
          </a:p>
          <a:p>
            <a:pPr marL="982663" lvl="1" indent="-355600">
              <a:buFont typeface="Arial"/>
              <a:buChar char="•"/>
            </a:pPr>
            <a:r>
              <a:rPr lang="fr-FR" dirty="0" err="1"/>
              <a:t>TomEE</a:t>
            </a:r>
            <a:endParaRPr lang="fr-FR" dirty="0"/>
          </a:p>
          <a:p>
            <a:pPr marL="571500" lvl="0" indent="-342900">
              <a:buFont typeface="Arial"/>
              <a:buChar char="•"/>
            </a:pPr>
            <a:r>
              <a:rPr lang="fr-FR" dirty="0"/>
              <a:t>New </a:t>
            </a:r>
            <a:r>
              <a:rPr lang="fr-FR" dirty="0" err="1"/>
              <a:t>features</a:t>
            </a:r>
            <a:r>
              <a:rPr lang="fr-FR" dirty="0"/>
              <a:t> to </a:t>
            </a:r>
            <a:r>
              <a:rPr lang="fr-FR" dirty="0" err="1"/>
              <a:t>address</a:t>
            </a:r>
            <a:r>
              <a:rPr lang="fr-FR" dirty="0"/>
              <a:t> </a:t>
            </a:r>
            <a:r>
              <a:rPr lang="fr-FR" dirty="0" err="1"/>
              <a:t>microservices</a:t>
            </a:r>
            <a:r>
              <a:rPr lang="fr-FR" dirty="0"/>
              <a:t> architectures</a:t>
            </a:r>
          </a:p>
          <a:p>
            <a:pPr marL="571500" lvl="0" indent="-342900">
              <a:buFont typeface="Arial"/>
              <a:buChar char="•"/>
            </a:pPr>
            <a:r>
              <a:rPr lang="fr-FR" dirty="0"/>
              <a:t>Java EE </a:t>
            </a:r>
            <a:r>
              <a:rPr lang="fr-FR" dirty="0" err="1"/>
              <a:t>already</a:t>
            </a:r>
            <a:r>
              <a:rPr lang="fr-FR" dirty="0"/>
              <a:t> </a:t>
            </a:r>
            <a:r>
              <a:rPr lang="fr-FR" dirty="0" err="1"/>
              <a:t>being</a:t>
            </a:r>
            <a:r>
              <a:rPr lang="fr-FR" dirty="0"/>
              <a:t> </a:t>
            </a:r>
            <a:r>
              <a:rPr lang="fr-FR" dirty="0" err="1"/>
              <a:t>used</a:t>
            </a:r>
            <a:r>
              <a:rPr lang="fr-FR" dirty="0"/>
              <a:t> for </a:t>
            </a:r>
            <a:r>
              <a:rPr lang="fr-FR" dirty="0" err="1"/>
              <a:t>microservices</a:t>
            </a:r>
            <a:r>
              <a:rPr lang="is-IS" dirty="0"/>
              <a:t>…</a:t>
            </a:r>
          </a:p>
          <a:p>
            <a:pPr marL="571500" lvl="0" indent="-342900">
              <a:buFont typeface="Arial"/>
              <a:buChar char="•"/>
            </a:pPr>
            <a:r>
              <a:rPr lang="is-IS" dirty="0"/>
              <a:t>...</a:t>
            </a:r>
            <a:r>
              <a:rPr lang="fr-FR" dirty="0"/>
              <a:t>but </a:t>
            </a:r>
            <a:r>
              <a:rPr lang="fr-FR" dirty="0" err="1"/>
              <a:t>we</a:t>
            </a:r>
            <a:r>
              <a:rPr lang="fr-FR" dirty="0"/>
              <a:t> </a:t>
            </a:r>
            <a:r>
              <a:rPr lang="fr-FR" dirty="0" err="1"/>
              <a:t>can</a:t>
            </a:r>
            <a:r>
              <a:rPr lang="fr-FR" dirty="0"/>
              <a:t> do </a:t>
            </a:r>
            <a:r>
              <a:rPr lang="fr-FR" dirty="0" err="1"/>
              <a:t>better</a:t>
            </a:r>
            <a:endParaRPr lang="fr-FR" dirty="0"/>
          </a:p>
        </p:txBody>
      </p:sp>
      <p:pic>
        <p:nvPicPr>
          <p:cNvPr id="2" name="Image 1" descr="MicroProfile-yellowjpg-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049" y="-9477"/>
            <a:ext cx="1606160" cy="1355898"/>
          </a:xfrm>
          <a:prstGeom prst="rect">
            <a:avLst/>
          </a:prstGeom>
        </p:spPr>
      </p:pic>
      <p:sp>
        <p:nvSpPr>
          <p:cNvPr id="5" name="Shape 240"/>
          <p:cNvSpPr txBox="1">
            <a:spLocks/>
          </p:cNvSpPr>
          <p:nvPr/>
        </p:nvSpPr>
        <p:spPr>
          <a:xfrm>
            <a:off x="312983" y="201339"/>
            <a:ext cx="8519315" cy="572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 dirty="0"/>
              <a:t>MicroProfile Background</a:t>
            </a:r>
          </a:p>
        </p:txBody>
      </p:sp>
    </p:spTree>
    <p:extLst>
      <p:ext uri="{BB962C8B-B14F-4D97-AF65-F5344CB8AC3E}">
        <p14:creationId xmlns:p14="http://schemas.microsoft.com/office/powerpoint/2010/main" val="138214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50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err="1"/>
              <a:t>Arquillian</a:t>
            </a:r>
            <a:endParaRPr lang="fr-FR" dirty="0"/>
          </a:p>
          <a:p>
            <a:r>
              <a:rPr lang="fr-FR" dirty="0" err="1"/>
              <a:t>Testing</a:t>
            </a:r>
            <a:r>
              <a:rPr lang="fr-FR" dirty="0"/>
              <a:t> Venue Micro Service</a:t>
            </a:r>
          </a:p>
        </p:txBody>
      </p:sp>
    </p:spTree>
    <p:extLst>
      <p:ext uri="{BB962C8B-B14F-4D97-AF65-F5344CB8AC3E}">
        <p14:creationId xmlns:p14="http://schemas.microsoft.com/office/powerpoint/2010/main" val="1428023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 name="Image 2" descr="produc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811" y="-464905"/>
            <a:ext cx="8211189" cy="5281363"/>
          </a:xfrm>
          <a:prstGeom prst="rect">
            <a:avLst/>
          </a:prstGeom>
        </p:spPr>
      </p:pic>
    </p:spTree>
    <p:extLst>
      <p:ext uri="{BB962C8B-B14F-4D97-AF65-F5344CB8AC3E}">
        <p14:creationId xmlns:p14="http://schemas.microsoft.com/office/powerpoint/2010/main" val="758163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Going in production with Angular</a:t>
            </a:r>
            <a:endParaRPr lang="en-US" dirty="0"/>
          </a:p>
        </p:txBody>
      </p:sp>
      <p:sp>
        <p:nvSpPr>
          <p:cNvPr id="3" name="Text Placeholder 2"/>
          <p:cNvSpPr>
            <a:spLocks noGrp="1"/>
          </p:cNvSpPr>
          <p:nvPr>
            <p:ph type="body" sz="quarter" idx="13"/>
          </p:nvPr>
        </p:nvSpPr>
        <p:spPr/>
        <p:txBody>
          <a:bodyPr/>
          <a:lstStyle/>
          <a:p>
            <a:pPr marL="342900" indent="-342900">
              <a:buFont typeface="Arial" panose="020B0604020202020204" pitchFamily="34" charset="0"/>
              <a:buChar char="•"/>
            </a:pPr>
            <a:r>
              <a:rPr lang="fr-FR"/>
              <a:t>By default, Angular (in dev mode) is about … 4 mb !</a:t>
            </a:r>
          </a:p>
          <a:p>
            <a:pPr marL="342900" lvl="1" indent="-342900">
              <a:buFont typeface="Arial" panose="020B0604020202020204" pitchFamily="34" charset="0"/>
              <a:buChar char="•"/>
            </a:pPr>
            <a:endParaRPr lang="fr-FR"/>
          </a:p>
          <a:p>
            <a:pPr marL="342900" indent="-342900">
              <a:buFont typeface="Arial" panose="020B0604020202020204" pitchFamily="34" charset="0"/>
              <a:buChar char="•"/>
            </a:pPr>
            <a:r>
              <a:rPr lang="fr-FR"/>
              <a:t>Angular cli and webpack will:</a:t>
            </a:r>
          </a:p>
          <a:p>
            <a:pPr marL="342900" lvl="1" indent="-342900">
              <a:buFont typeface="Arial" panose="020B0604020202020204" pitchFamily="34" charset="0"/>
              <a:buChar char="•"/>
            </a:pPr>
            <a:r>
              <a:rPr lang="fr-FR"/>
              <a:t>Uglify your JavaScript code</a:t>
            </a:r>
          </a:p>
          <a:p>
            <a:pPr marL="342900" lvl="1" indent="-342900">
              <a:buFont typeface="Arial" panose="020B0604020202020204" pitchFamily="34" charset="0"/>
              <a:buChar char="•"/>
            </a:pPr>
            <a:r>
              <a:rPr lang="fr-FR"/>
              <a:t>Create a standalone bundle file</a:t>
            </a:r>
          </a:p>
          <a:p>
            <a:pPr marL="342900" lvl="1" indent="-342900">
              <a:buFont typeface="Arial" panose="020B0604020202020204" pitchFamily="34" charset="0"/>
              <a:buChar char="•"/>
            </a:pPr>
            <a:r>
              <a:rPr lang="fr-FR"/>
              <a:t>Gzip compress</a:t>
            </a:r>
          </a:p>
          <a:p>
            <a:pPr marL="342900" lvl="1" indent="-342900">
              <a:buFont typeface="Arial" panose="020B0604020202020204" pitchFamily="34" charset="0"/>
              <a:buChar char="•"/>
            </a:pPr>
            <a:r>
              <a:rPr lang="fr-FR"/>
              <a:t>Apply a tree shaking to delete unused code (it’s not dead code, btw !)</a:t>
            </a:r>
          </a:p>
          <a:p>
            <a:pPr marL="342900" lvl="1" indent="-342900">
              <a:buFont typeface="Arial" panose="020B0604020202020204" pitchFamily="34" charset="0"/>
              <a:buChar char="•"/>
            </a:pPr>
            <a:r>
              <a:rPr lang="fr-FR"/>
              <a:t>Could use AOT compilation 		</a:t>
            </a:r>
          </a:p>
          <a:p>
            <a:endParaRPr lang="fr-FR"/>
          </a:p>
          <a:p>
            <a:endParaRPr lang="en-US" dirty="0"/>
          </a:p>
        </p:txBody>
      </p:sp>
    </p:spTree>
    <p:extLst>
      <p:ext uri="{BB962C8B-B14F-4D97-AF65-F5344CB8AC3E}">
        <p14:creationId xmlns:p14="http://schemas.microsoft.com/office/powerpoint/2010/main" val="12233866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JIT vs AOT Compilation</a:t>
            </a:r>
            <a:endParaRPr lang="en-US" dirty="0"/>
          </a:p>
        </p:txBody>
      </p:sp>
      <p:sp>
        <p:nvSpPr>
          <p:cNvPr id="4" name="Rectangle 3"/>
          <p:cNvSpPr/>
          <p:nvPr/>
        </p:nvSpPr>
        <p:spPr>
          <a:xfrm>
            <a:off x="457200" y="1226127"/>
            <a:ext cx="2822171" cy="136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Source Code</a:t>
            </a:r>
            <a:endParaRPr lang="en-US" dirty="0"/>
          </a:p>
        </p:txBody>
      </p:sp>
      <p:sp>
        <p:nvSpPr>
          <p:cNvPr id="5" name="Rectangle 4"/>
          <p:cNvSpPr/>
          <p:nvPr/>
        </p:nvSpPr>
        <p:spPr>
          <a:xfrm>
            <a:off x="457200" y="2671156"/>
            <a:ext cx="2822171" cy="62484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JIT Compilation</a:t>
            </a:r>
            <a:endParaRPr lang="en-US" dirty="0"/>
          </a:p>
        </p:txBody>
      </p:sp>
      <p:sp>
        <p:nvSpPr>
          <p:cNvPr id="6" name="Rectangle 5"/>
          <p:cNvSpPr/>
          <p:nvPr/>
        </p:nvSpPr>
        <p:spPr>
          <a:xfrm>
            <a:off x="457200" y="3377737"/>
            <a:ext cx="2822171" cy="624840"/>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a:t>
            </a:r>
            <a:r>
              <a:rPr lang="fr-FR" dirty="0" err="1"/>
              <a:t>Generation</a:t>
            </a:r>
            <a:endParaRPr lang="en-US" dirty="0"/>
          </a:p>
        </p:txBody>
      </p:sp>
      <p:sp>
        <p:nvSpPr>
          <p:cNvPr id="7" name="Rectangle 6"/>
          <p:cNvSpPr/>
          <p:nvPr/>
        </p:nvSpPr>
        <p:spPr>
          <a:xfrm>
            <a:off x="457200" y="4084318"/>
            <a:ext cx="2822171" cy="624840"/>
          </a:xfrm>
          <a:prstGeom prst="rect">
            <a:avLst/>
          </a:prstGeom>
          <a:solidFill>
            <a:srgbClr val="7030A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VM </a:t>
            </a:r>
            <a:r>
              <a:rPr lang="fr-FR" dirty="0" err="1"/>
              <a:t>execution</a:t>
            </a:r>
            <a:endParaRPr lang="en-US" dirty="0"/>
          </a:p>
        </p:txBody>
      </p:sp>
      <p:sp>
        <p:nvSpPr>
          <p:cNvPr id="8" name="Rectangle 7"/>
          <p:cNvSpPr/>
          <p:nvPr/>
        </p:nvSpPr>
        <p:spPr>
          <a:xfrm>
            <a:off x="5054138" y="1226127"/>
            <a:ext cx="4089862" cy="136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Source Code</a:t>
            </a:r>
            <a:endParaRPr lang="en-US" dirty="0"/>
          </a:p>
        </p:txBody>
      </p:sp>
      <p:sp>
        <p:nvSpPr>
          <p:cNvPr id="9" name="Rectangle 8"/>
          <p:cNvSpPr/>
          <p:nvPr/>
        </p:nvSpPr>
        <p:spPr>
          <a:xfrm>
            <a:off x="5054138" y="2671156"/>
            <a:ext cx="4089862" cy="624840"/>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AOT Compilation</a:t>
            </a:r>
            <a:endParaRPr lang="en-US" dirty="0"/>
          </a:p>
        </p:txBody>
      </p:sp>
      <p:sp>
        <p:nvSpPr>
          <p:cNvPr id="10" name="Rectangle 9"/>
          <p:cNvSpPr/>
          <p:nvPr/>
        </p:nvSpPr>
        <p:spPr>
          <a:xfrm>
            <a:off x="5054138" y="3377737"/>
            <a:ext cx="4089862" cy="624840"/>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a:t>
            </a:r>
            <a:r>
              <a:rPr lang="fr-FR" dirty="0" err="1"/>
              <a:t>Generation</a:t>
            </a:r>
            <a:endParaRPr lang="en-US" dirty="0"/>
          </a:p>
        </p:txBody>
      </p:sp>
      <p:sp>
        <p:nvSpPr>
          <p:cNvPr id="11" name="Rectangle 10"/>
          <p:cNvSpPr/>
          <p:nvPr/>
        </p:nvSpPr>
        <p:spPr>
          <a:xfrm>
            <a:off x="5054138" y="4084318"/>
            <a:ext cx="4089862" cy="624840"/>
          </a:xfrm>
          <a:prstGeom prst="rect">
            <a:avLst/>
          </a:prstGeom>
          <a:solidFill>
            <a:srgbClr val="7030A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VM </a:t>
            </a:r>
            <a:r>
              <a:rPr lang="fr-FR" dirty="0" err="1"/>
              <a:t>execution</a:t>
            </a:r>
            <a:endParaRPr lang="en-US" dirty="0"/>
          </a:p>
        </p:txBody>
      </p:sp>
      <p:sp>
        <p:nvSpPr>
          <p:cNvPr id="12" name="Right Bracket 11"/>
          <p:cNvSpPr/>
          <p:nvPr/>
        </p:nvSpPr>
        <p:spPr>
          <a:xfrm>
            <a:off x="3491345" y="1226127"/>
            <a:ext cx="153786" cy="131756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TextBox 12"/>
          <p:cNvSpPr txBox="1"/>
          <p:nvPr/>
        </p:nvSpPr>
        <p:spPr>
          <a:xfrm>
            <a:off x="3852949" y="1758142"/>
            <a:ext cx="713657" cy="307777"/>
          </a:xfrm>
          <a:prstGeom prst="rect">
            <a:avLst/>
          </a:prstGeom>
          <a:noFill/>
        </p:spPr>
        <p:txBody>
          <a:bodyPr wrap="none" rtlCol="0">
            <a:spAutoFit/>
          </a:bodyPr>
          <a:lstStyle/>
          <a:p>
            <a:r>
              <a:rPr lang="fr-FR" dirty="0"/>
              <a:t>BUILD</a:t>
            </a:r>
            <a:endParaRPr lang="en-US" dirty="0"/>
          </a:p>
        </p:txBody>
      </p:sp>
      <p:sp>
        <p:nvSpPr>
          <p:cNvPr id="14" name="Right Bracket 13"/>
          <p:cNvSpPr/>
          <p:nvPr/>
        </p:nvSpPr>
        <p:spPr>
          <a:xfrm>
            <a:off x="3484269" y="2685008"/>
            <a:ext cx="160861" cy="1974275"/>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5" name="TextBox 14"/>
          <p:cNvSpPr txBox="1"/>
          <p:nvPr/>
        </p:nvSpPr>
        <p:spPr>
          <a:xfrm>
            <a:off x="3850026" y="4274611"/>
            <a:ext cx="574196" cy="307777"/>
          </a:xfrm>
          <a:prstGeom prst="rect">
            <a:avLst/>
          </a:prstGeom>
          <a:noFill/>
        </p:spPr>
        <p:txBody>
          <a:bodyPr wrap="none" rtlCol="0">
            <a:spAutoFit/>
          </a:bodyPr>
          <a:lstStyle/>
          <a:p>
            <a:r>
              <a:rPr lang="fr-FR" dirty="0"/>
              <a:t>RUN</a:t>
            </a:r>
            <a:endParaRPr lang="en-US" dirty="0"/>
          </a:p>
        </p:txBody>
      </p:sp>
      <p:sp>
        <p:nvSpPr>
          <p:cNvPr id="16" name="Right Bracket 15"/>
          <p:cNvSpPr/>
          <p:nvPr/>
        </p:nvSpPr>
        <p:spPr>
          <a:xfrm rot="10800000">
            <a:off x="4700846" y="1213657"/>
            <a:ext cx="141318" cy="2701637"/>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Right Bracket 16"/>
          <p:cNvSpPr/>
          <p:nvPr/>
        </p:nvSpPr>
        <p:spPr>
          <a:xfrm rot="10800000">
            <a:off x="4709160" y="4035829"/>
            <a:ext cx="133004" cy="623454"/>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19361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1353" y="457199"/>
            <a:ext cx="8637301" cy="461665"/>
          </a:xfrm>
          <a:prstGeom prst="rect">
            <a:avLst/>
          </a:prstGeom>
          <a:noFill/>
        </p:spPr>
        <p:txBody>
          <a:bodyPr wrap="none" rtlCol="0">
            <a:spAutoFit/>
          </a:bodyPr>
          <a:lstStyle/>
          <a:p>
            <a:r>
              <a:rPr lang="fr-FR" sz="2400" dirty="0" err="1">
                <a:solidFill>
                  <a:schemeClr val="bg1"/>
                </a:solidFill>
              </a:rPr>
              <a:t>With</a:t>
            </a:r>
            <a:r>
              <a:rPr lang="fr-FR" sz="2400" dirty="0">
                <a:solidFill>
                  <a:schemeClr val="bg1"/>
                </a:solidFill>
              </a:rPr>
              <a:t> AOT, AN Angular </a:t>
            </a:r>
            <a:r>
              <a:rPr lang="fr-FR" sz="2400" dirty="0" err="1">
                <a:solidFill>
                  <a:schemeClr val="bg1"/>
                </a:solidFill>
              </a:rPr>
              <a:t>project</a:t>
            </a:r>
            <a:r>
              <a:rPr lang="fr-FR" sz="2400" dirty="0">
                <a:solidFill>
                  <a:schemeClr val="bg1"/>
                </a:solidFill>
              </a:rPr>
              <a:t> </a:t>
            </a:r>
            <a:r>
              <a:rPr lang="fr-FR" sz="2400" dirty="0" err="1">
                <a:solidFill>
                  <a:schemeClr val="bg1"/>
                </a:solidFill>
              </a:rPr>
              <a:t>could</a:t>
            </a:r>
            <a:r>
              <a:rPr lang="fr-FR" sz="2400" dirty="0">
                <a:solidFill>
                  <a:schemeClr val="bg1"/>
                </a:solidFill>
              </a:rPr>
              <a:t> </a:t>
            </a:r>
            <a:r>
              <a:rPr lang="fr-FR" sz="2400" dirty="0" err="1">
                <a:solidFill>
                  <a:schemeClr val="bg1"/>
                </a:solidFill>
              </a:rPr>
              <a:t>be</a:t>
            </a:r>
            <a:r>
              <a:rPr lang="fr-FR" sz="2400" dirty="0">
                <a:solidFill>
                  <a:schemeClr val="bg1"/>
                </a:solidFill>
              </a:rPr>
              <a:t> 60 – 70 % </a:t>
            </a:r>
            <a:r>
              <a:rPr lang="fr-FR" sz="2400" dirty="0" err="1">
                <a:solidFill>
                  <a:schemeClr val="bg1"/>
                </a:solidFill>
              </a:rPr>
              <a:t>less</a:t>
            </a:r>
            <a:r>
              <a:rPr lang="fr-FR" sz="2400" dirty="0">
                <a:solidFill>
                  <a:schemeClr val="bg1"/>
                </a:solidFill>
              </a:rPr>
              <a:t> code</a:t>
            </a:r>
            <a:endParaRPr lang="en-US" sz="2400" dirty="0">
              <a:solidFill>
                <a:schemeClr val="bg1"/>
              </a:solidFill>
            </a:endParaRPr>
          </a:p>
        </p:txBody>
      </p:sp>
      <p:pic>
        <p:nvPicPr>
          <p:cNvPr id="5" name="Picture 4"/>
          <p:cNvPicPr>
            <a:picLocks noChangeAspect="1"/>
          </p:cNvPicPr>
          <p:nvPr/>
        </p:nvPicPr>
        <p:blipFill>
          <a:blip r:embed="rId2"/>
          <a:stretch>
            <a:fillRect/>
          </a:stretch>
        </p:blipFill>
        <p:spPr>
          <a:xfrm>
            <a:off x="1943087" y="918864"/>
            <a:ext cx="5265337" cy="3370534"/>
          </a:xfrm>
          <a:prstGeom prst="rect">
            <a:avLst/>
          </a:prstGeom>
        </p:spPr>
      </p:pic>
      <p:sp>
        <p:nvSpPr>
          <p:cNvPr id="6" name="Rectangle 5"/>
          <p:cNvSpPr/>
          <p:nvPr/>
        </p:nvSpPr>
        <p:spPr>
          <a:xfrm>
            <a:off x="711012" y="4451953"/>
            <a:ext cx="7925267" cy="307777"/>
          </a:xfrm>
          <a:prstGeom prst="rect">
            <a:avLst/>
          </a:prstGeom>
        </p:spPr>
        <p:txBody>
          <a:bodyPr wrap="square">
            <a:spAutoFit/>
          </a:bodyPr>
          <a:lstStyle/>
          <a:p>
            <a:r>
              <a:rPr lang="en-US" dirty="0">
                <a:solidFill>
                  <a:schemeClr val="bg1"/>
                </a:solidFill>
                <a:hlinkClick r:id="rId3"/>
              </a:rPr>
              <a:t>http://slides.com/wassimchegham/demystifying-ahead-of-time-compilation-in-angular-2-aot-jit#/32</a:t>
            </a:r>
            <a:r>
              <a:rPr lang="en-US" dirty="0">
                <a:solidFill>
                  <a:schemeClr val="bg1"/>
                </a:solidFill>
              </a:rPr>
              <a:t> </a:t>
            </a:r>
          </a:p>
        </p:txBody>
      </p:sp>
    </p:spTree>
    <p:extLst>
      <p:ext uri="{BB962C8B-B14F-4D97-AF65-F5344CB8AC3E}">
        <p14:creationId xmlns:p14="http://schemas.microsoft.com/office/powerpoint/2010/main" val="4551453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a:t>Angular Production </a:t>
            </a:r>
            <a:r>
              <a:rPr lang="fr-FR" dirty="0" err="1"/>
              <a:t>ready</a:t>
            </a:r>
            <a:endParaRPr lang="fr-FR" dirty="0"/>
          </a:p>
        </p:txBody>
      </p:sp>
    </p:spTree>
    <p:extLst>
      <p:ext uri="{BB962C8B-B14F-4D97-AF65-F5344CB8AC3E}">
        <p14:creationId xmlns:p14="http://schemas.microsoft.com/office/powerpoint/2010/main" val="322606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Conclusion</a:t>
            </a:r>
            <a:endParaRPr lang="en-US" dirty="0"/>
          </a:p>
        </p:txBody>
      </p:sp>
      <p:sp>
        <p:nvSpPr>
          <p:cNvPr id="3" name="Text Placeholder 2"/>
          <p:cNvSpPr>
            <a:spLocks noGrp="1"/>
          </p:cNvSpPr>
          <p:nvPr>
            <p:ph type="body" sz="quarter" idx="13"/>
          </p:nvPr>
        </p:nvSpPr>
        <p:spPr/>
        <p:txBody>
          <a:bodyPr/>
          <a:lstStyle/>
          <a:p>
            <a:pPr marL="342900" indent="-342900">
              <a:buFont typeface="Arial" panose="020B0604020202020204" pitchFamily="34" charset="0"/>
              <a:buChar char="•"/>
            </a:pPr>
            <a:r>
              <a:rPr lang="fr-FR" dirty="0" err="1"/>
              <a:t>MicroProfile</a:t>
            </a:r>
            <a:r>
              <a:rPr lang="fr-FR" dirty="0"/>
              <a:t> 1.1 </a:t>
            </a:r>
            <a:r>
              <a:rPr lang="fr-FR" dirty="0" err="1"/>
              <a:t>will</a:t>
            </a:r>
            <a:r>
              <a:rPr lang="fr-FR" dirty="0"/>
              <a:t> </a:t>
            </a:r>
            <a:r>
              <a:rPr lang="fr-FR" dirty="0" err="1"/>
              <a:t>bring</a:t>
            </a:r>
            <a:r>
              <a:rPr lang="fr-FR" dirty="0"/>
              <a:t> more </a:t>
            </a:r>
            <a:r>
              <a:rPr lang="fr-FR" dirty="0" err="1"/>
              <a:t>MicroServices</a:t>
            </a:r>
            <a:r>
              <a:rPr lang="fr-FR" dirty="0"/>
              <a:t> </a:t>
            </a:r>
            <a:r>
              <a:rPr lang="fr-FR" dirty="0" err="1"/>
              <a:t>features</a:t>
            </a:r>
            <a:endParaRPr lang="fr-FR" dirty="0"/>
          </a:p>
          <a:p>
            <a:pPr marL="630238" lvl="1" indent="-274638">
              <a:buFont typeface="Arial" panose="020B0604020202020204" pitchFamily="34" charset="0"/>
              <a:buChar char="•"/>
            </a:pPr>
            <a:r>
              <a:rPr lang="fr-FR" dirty="0"/>
              <a:t>Configuration</a:t>
            </a:r>
          </a:p>
          <a:p>
            <a:pPr marL="630238" lvl="1" indent="-274638">
              <a:buFont typeface="Arial" panose="020B0604020202020204" pitchFamily="34" charset="0"/>
              <a:buChar char="•"/>
            </a:pPr>
            <a:r>
              <a:rPr lang="fr-FR" dirty="0"/>
              <a:t>Security: JWT </a:t>
            </a:r>
            <a:r>
              <a:rPr lang="fr-FR" dirty="0" err="1"/>
              <a:t>Token</a:t>
            </a:r>
            <a:r>
              <a:rPr lang="fr-FR" dirty="0"/>
              <a:t> Exchange</a:t>
            </a:r>
          </a:p>
          <a:p>
            <a:pPr marL="630238" lvl="1" indent="-274638">
              <a:buFont typeface="Arial" panose="020B0604020202020204" pitchFamily="34" charset="0"/>
              <a:buChar char="•"/>
            </a:pPr>
            <a:r>
              <a:rPr lang="fr-FR" dirty="0" err="1"/>
              <a:t>Health</a:t>
            </a:r>
            <a:r>
              <a:rPr lang="fr-FR" dirty="0"/>
              <a:t> Check</a:t>
            </a:r>
          </a:p>
          <a:p>
            <a:pPr marL="630238" lvl="1" indent="-274638">
              <a:buFont typeface="Arial" panose="020B0604020202020204" pitchFamily="34" charset="0"/>
              <a:buChar char="•"/>
            </a:pPr>
            <a:r>
              <a:rPr lang="fr-FR" dirty="0" err="1"/>
              <a:t>Fault</a:t>
            </a:r>
            <a:r>
              <a:rPr lang="fr-FR" dirty="0"/>
              <a:t> </a:t>
            </a:r>
            <a:r>
              <a:rPr lang="fr-FR" dirty="0" err="1"/>
              <a:t>Tolerance</a:t>
            </a:r>
            <a:endParaRPr lang="fr-FR" dirty="0"/>
          </a:p>
          <a:p>
            <a:pPr marL="342900" indent="-342900">
              <a:buFont typeface="Arial" panose="020B0604020202020204" pitchFamily="34" charset="0"/>
              <a:buChar char="•"/>
            </a:pPr>
            <a:r>
              <a:rPr lang="fr-FR" dirty="0"/>
              <a:t>More to come</a:t>
            </a:r>
          </a:p>
          <a:p>
            <a:pPr marL="342900" indent="-342900">
              <a:buFont typeface="Arial" panose="020B0604020202020204" pitchFamily="34" charset="0"/>
              <a:buChar char="•"/>
            </a:pPr>
            <a:endParaRPr lang="en-US" dirty="0"/>
          </a:p>
        </p:txBody>
      </p:sp>
      <p:sp>
        <p:nvSpPr>
          <p:cNvPr id="4" name="Parchemin horizontal 3"/>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171731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830921" y="-107920"/>
            <a:ext cx="5503706" cy="4902178"/>
          </a:xfrm>
          <a:prstGeom prst="rect">
            <a:avLst/>
          </a:prstGeom>
        </p:spPr>
      </p:pic>
    </p:spTree>
    <p:extLst>
      <p:ext uri="{BB962C8B-B14F-4D97-AF65-F5344CB8AC3E}">
        <p14:creationId xmlns:p14="http://schemas.microsoft.com/office/powerpoint/2010/main" val="6624335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Conclusion</a:t>
            </a:r>
            <a:endParaRPr lang="en-US" dirty="0"/>
          </a:p>
        </p:txBody>
      </p:sp>
      <p:sp>
        <p:nvSpPr>
          <p:cNvPr id="3" name="Text Placeholder 2"/>
          <p:cNvSpPr>
            <a:spLocks noGrp="1"/>
          </p:cNvSpPr>
          <p:nvPr>
            <p:ph type="body" sz="quarter" idx="13"/>
          </p:nvPr>
        </p:nvSpPr>
        <p:spPr/>
        <p:txBody>
          <a:bodyPr/>
          <a:lstStyle/>
          <a:p>
            <a:pPr marL="342900" indent="-342900">
              <a:buFont typeface="Arial" panose="020B0604020202020204" pitchFamily="34" charset="0"/>
              <a:buChar char="•"/>
            </a:pPr>
            <a:r>
              <a:rPr lang="fr-FR" dirty="0" err="1"/>
              <a:t>Angular</a:t>
            </a:r>
            <a:r>
              <a:rPr lang="fr-FR" dirty="0"/>
              <a:t> 4</a:t>
            </a:r>
          </a:p>
          <a:p>
            <a:pPr marL="342900" indent="-342900">
              <a:buFont typeface="Arial" panose="020B0604020202020204" pitchFamily="34" charset="0"/>
              <a:buChar char="•"/>
            </a:pPr>
            <a:r>
              <a:rPr lang="fr-FR" dirty="0"/>
              <a:t>Native Script</a:t>
            </a:r>
          </a:p>
          <a:p>
            <a:pPr marL="342900" indent="-342900">
              <a:buFont typeface="Arial" panose="020B0604020202020204" pitchFamily="34" charset="0"/>
              <a:buChar char="•"/>
            </a:pPr>
            <a:r>
              <a:rPr lang="fr-FR" dirty="0" err="1"/>
              <a:t>TypeScript</a:t>
            </a:r>
            <a:r>
              <a:rPr lang="fr-FR" dirty="0"/>
              <a:t> 2.x</a:t>
            </a:r>
            <a:endParaRPr lang="en-US" dirty="0"/>
          </a:p>
        </p:txBody>
      </p:sp>
      <p:sp>
        <p:nvSpPr>
          <p:cNvPr id="4" name="Parchemin horizontal 3"/>
          <p:cNvSpPr/>
          <p:nvPr/>
        </p:nvSpPr>
        <p:spPr>
          <a:xfrm rot="2503123">
            <a:off x="7863839" y="304801"/>
            <a:ext cx="1422400" cy="599440"/>
          </a:xfrm>
          <a:prstGeom prst="horizontalScroll">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b="1" dirty="0"/>
              <a:t>Front</a:t>
            </a:r>
          </a:p>
        </p:txBody>
      </p:sp>
    </p:spTree>
    <p:extLst>
      <p:ext uri="{BB962C8B-B14F-4D97-AF65-F5344CB8AC3E}">
        <p14:creationId xmlns:p14="http://schemas.microsoft.com/office/powerpoint/2010/main" val="5645223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2" name="Image 1" descr="then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1" y="-182394"/>
            <a:ext cx="9167571" cy="5485914"/>
          </a:xfrm>
          <a:prstGeom prst="rect">
            <a:avLst/>
          </a:prstGeom>
        </p:spPr>
      </p:pic>
    </p:spTree>
    <p:extLst>
      <p:ext uri="{BB962C8B-B14F-4D97-AF65-F5344CB8AC3E}">
        <p14:creationId xmlns:p14="http://schemas.microsoft.com/office/powerpoint/2010/main" val="3264873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Release Schedule</a:t>
            </a:r>
          </a:p>
        </p:txBody>
      </p:sp>
      <p:cxnSp>
        <p:nvCxnSpPr>
          <p:cNvPr id="226" name="Shape 226"/>
          <p:cNvCxnSpPr/>
          <p:nvPr/>
        </p:nvCxnSpPr>
        <p:spPr>
          <a:xfrm>
            <a:off x="488200" y="2807125"/>
            <a:ext cx="7793700" cy="0"/>
          </a:xfrm>
          <a:prstGeom prst="straightConnector1">
            <a:avLst/>
          </a:prstGeom>
          <a:noFill/>
          <a:ln w="28575" cap="flat" cmpd="sng">
            <a:solidFill>
              <a:schemeClr val="dk2"/>
            </a:solidFill>
            <a:prstDash val="solid"/>
            <a:round/>
            <a:headEnd type="none" w="lg" len="lg"/>
            <a:tailEnd type="triangle" w="lg" len="lg"/>
          </a:ln>
        </p:spPr>
      </p:cxnSp>
      <p:sp>
        <p:nvSpPr>
          <p:cNvPr id="227" name="Shape 227"/>
          <p:cNvSpPr txBox="1"/>
          <p:nvPr/>
        </p:nvSpPr>
        <p:spPr>
          <a:xfrm>
            <a:off x="741725" y="2837547"/>
            <a:ext cx="1405500" cy="434400"/>
          </a:xfrm>
          <a:prstGeom prst="rect">
            <a:avLst/>
          </a:prstGeom>
          <a:noFill/>
          <a:ln>
            <a:noFill/>
          </a:ln>
        </p:spPr>
        <p:txBody>
          <a:bodyPr lIns="91425" tIns="91425" rIns="91425" bIns="91425" anchor="t" anchorCtr="0">
            <a:noAutofit/>
          </a:bodyPr>
          <a:lstStyle/>
          <a:p>
            <a:pPr lvl="0" algn="ctr" rtl="0">
              <a:spcBef>
                <a:spcPts val="0"/>
              </a:spcBef>
              <a:buNone/>
            </a:pPr>
            <a:r>
              <a:rPr lang="en" sz="1800"/>
              <a:t>Sep 2016</a:t>
            </a:r>
          </a:p>
        </p:txBody>
      </p:sp>
      <p:sp>
        <p:nvSpPr>
          <p:cNvPr id="228" name="Shape 228"/>
          <p:cNvSpPr txBox="1"/>
          <p:nvPr/>
        </p:nvSpPr>
        <p:spPr>
          <a:xfrm>
            <a:off x="850525" y="1961301"/>
            <a:ext cx="1405500" cy="723900"/>
          </a:xfrm>
          <a:prstGeom prst="rect">
            <a:avLst/>
          </a:prstGeom>
          <a:noFill/>
          <a:ln>
            <a:noFill/>
          </a:ln>
        </p:spPr>
        <p:txBody>
          <a:bodyPr lIns="91425" tIns="91425" rIns="91425" bIns="91425" anchor="t" anchorCtr="0">
            <a:noAutofit/>
          </a:bodyPr>
          <a:lstStyle/>
          <a:p>
            <a:pPr lvl="0" algn="ctr" rtl="0">
              <a:spcBef>
                <a:spcPts val="0"/>
              </a:spcBef>
              <a:buNone/>
            </a:pPr>
            <a:r>
              <a:rPr lang="en" sz="1800"/>
              <a:t>MicroProfile</a:t>
            </a:r>
            <a:br>
              <a:rPr lang="en" sz="1800"/>
            </a:br>
            <a:r>
              <a:rPr lang="en" sz="1800"/>
              <a:t>1.0</a:t>
            </a:r>
          </a:p>
        </p:txBody>
      </p:sp>
      <p:sp>
        <p:nvSpPr>
          <p:cNvPr id="229" name="Shape 229"/>
          <p:cNvSpPr txBox="1"/>
          <p:nvPr/>
        </p:nvSpPr>
        <p:spPr>
          <a:xfrm>
            <a:off x="2544050" y="2837547"/>
            <a:ext cx="1405500" cy="434400"/>
          </a:xfrm>
          <a:prstGeom prst="rect">
            <a:avLst/>
          </a:prstGeom>
          <a:noFill/>
          <a:ln>
            <a:noFill/>
          </a:ln>
        </p:spPr>
        <p:txBody>
          <a:bodyPr lIns="91425" tIns="91425" rIns="91425" bIns="91425" anchor="t" anchorCtr="0">
            <a:noAutofit/>
          </a:bodyPr>
          <a:lstStyle/>
          <a:p>
            <a:pPr lvl="0" algn="ctr" rtl="0">
              <a:spcBef>
                <a:spcPts val="0"/>
              </a:spcBef>
              <a:buNone/>
            </a:pPr>
            <a:r>
              <a:rPr lang="en" sz="1800"/>
              <a:t>Q4 2016</a:t>
            </a:r>
          </a:p>
        </p:txBody>
      </p:sp>
      <p:sp>
        <p:nvSpPr>
          <p:cNvPr id="230" name="Shape 230"/>
          <p:cNvSpPr txBox="1"/>
          <p:nvPr/>
        </p:nvSpPr>
        <p:spPr>
          <a:xfrm>
            <a:off x="4178475" y="2837547"/>
            <a:ext cx="1405500" cy="434400"/>
          </a:xfrm>
          <a:prstGeom prst="rect">
            <a:avLst/>
          </a:prstGeom>
          <a:noFill/>
          <a:ln>
            <a:noFill/>
          </a:ln>
        </p:spPr>
        <p:txBody>
          <a:bodyPr lIns="91425" tIns="91425" rIns="91425" bIns="91425" anchor="t" anchorCtr="0">
            <a:noAutofit/>
          </a:bodyPr>
          <a:lstStyle/>
          <a:p>
            <a:pPr lvl="0" algn="ctr" rtl="0">
              <a:spcBef>
                <a:spcPts val="0"/>
              </a:spcBef>
              <a:buNone/>
            </a:pPr>
            <a:r>
              <a:rPr lang="en" sz="1800"/>
              <a:t>2017</a:t>
            </a:r>
          </a:p>
        </p:txBody>
      </p:sp>
      <p:sp>
        <p:nvSpPr>
          <p:cNvPr id="231" name="Shape 231"/>
          <p:cNvSpPr txBox="1"/>
          <p:nvPr/>
        </p:nvSpPr>
        <p:spPr>
          <a:xfrm>
            <a:off x="5931075" y="2837547"/>
            <a:ext cx="1405500" cy="434400"/>
          </a:xfrm>
          <a:prstGeom prst="rect">
            <a:avLst/>
          </a:prstGeom>
          <a:noFill/>
          <a:ln>
            <a:noFill/>
          </a:ln>
        </p:spPr>
        <p:txBody>
          <a:bodyPr lIns="91425" tIns="91425" rIns="91425" bIns="91425" anchor="t" anchorCtr="0">
            <a:noAutofit/>
          </a:bodyPr>
          <a:lstStyle/>
          <a:p>
            <a:pPr lvl="0" algn="ctr" rtl="0">
              <a:spcBef>
                <a:spcPts val="0"/>
              </a:spcBef>
              <a:buNone/>
            </a:pPr>
            <a:r>
              <a:rPr lang="en" sz="1800"/>
              <a:t>2017</a:t>
            </a:r>
          </a:p>
        </p:txBody>
      </p:sp>
      <p:sp>
        <p:nvSpPr>
          <p:cNvPr id="232" name="Shape 232"/>
          <p:cNvSpPr txBox="1"/>
          <p:nvPr/>
        </p:nvSpPr>
        <p:spPr>
          <a:xfrm>
            <a:off x="2550500" y="1961301"/>
            <a:ext cx="1405500" cy="723900"/>
          </a:xfrm>
          <a:prstGeom prst="rect">
            <a:avLst/>
          </a:prstGeom>
          <a:noFill/>
          <a:ln>
            <a:noFill/>
          </a:ln>
        </p:spPr>
        <p:txBody>
          <a:bodyPr lIns="91425" tIns="91425" rIns="91425" bIns="91425" anchor="t" anchorCtr="0">
            <a:noAutofit/>
          </a:bodyPr>
          <a:lstStyle/>
          <a:p>
            <a:pPr lvl="0" algn="ctr" rtl="0">
              <a:spcBef>
                <a:spcPts val="0"/>
              </a:spcBef>
              <a:buNone/>
            </a:pPr>
            <a:r>
              <a:rPr lang="en" sz="1800"/>
              <a:t>Move to</a:t>
            </a:r>
            <a:br>
              <a:rPr lang="en" sz="1800"/>
            </a:br>
            <a:r>
              <a:rPr lang="en" sz="1800"/>
              <a:t>Foundation</a:t>
            </a:r>
          </a:p>
        </p:txBody>
      </p:sp>
      <p:sp>
        <p:nvSpPr>
          <p:cNvPr id="233" name="Shape 233"/>
          <p:cNvSpPr txBox="1"/>
          <p:nvPr/>
        </p:nvSpPr>
        <p:spPr>
          <a:xfrm>
            <a:off x="4150700" y="1961301"/>
            <a:ext cx="1405500" cy="723900"/>
          </a:xfrm>
          <a:prstGeom prst="rect">
            <a:avLst/>
          </a:prstGeom>
          <a:noFill/>
          <a:ln>
            <a:noFill/>
          </a:ln>
        </p:spPr>
        <p:txBody>
          <a:bodyPr lIns="91425" tIns="91425" rIns="91425" bIns="91425" anchor="t" anchorCtr="0">
            <a:noAutofit/>
          </a:bodyPr>
          <a:lstStyle/>
          <a:p>
            <a:pPr lvl="0" algn="ctr" rtl="0">
              <a:spcBef>
                <a:spcPts val="0"/>
              </a:spcBef>
              <a:buNone/>
            </a:pPr>
            <a:r>
              <a:rPr lang="en" sz="1800"/>
              <a:t>MicroProfile</a:t>
            </a:r>
            <a:br>
              <a:rPr lang="en" sz="1800"/>
            </a:br>
            <a:r>
              <a:rPr lang="en" sz="1800"/>
              <a:t>1.1</a:t>
            </a:r>
          </a:p>
        </p:txBody>
      </p:sp>
      <p:sp>
        <p:nvSpPr>
          <p:cNvPr id="234" name="Shape 234"/>
          <p:cNvSpPr txBox="1"/>
          <p:nvPr/>
        </p:nvSpPr>
        <p:spPr>
          <a:xfrm>
            <a:off x="5979500" y="1961301"/>
            <a:ext cx="1405500" cy="723900"/>
          </a:xfrm>
          <a:prstGeom prst="rect">
            <a:avLst/>
          </a:prstGeom>
          <a:noFill/>
          <a:ln>
            <a:noFill/>
          </a:ln>
        </p:spPr>
        <p:txBody>
          <a:bodyPr lIns="91425" tIns="91425" rIns="91425" bIns="91425" anchor="t" anchorCtr="0">
            <a:noAutofit/>
          </a:bodyPr>
          <a:lstStyle/>
          <a:p>
            <a:pPr lvl="0" algn="ctr" rtl="0">
              <a:spcBef>
                <a:spcPts val="0"/>
              </a:spcBef>
              <a:buNone/>
            </a:pPr>
            <a:r>
              <a:rPr lang="en" sz="1800"/>
              <a:t>MicroProfile</a:t>
            </a:r>
            <a:br>
              <a:rPr lang="en" sz="1800"/>
            </a:br>
            <a:r>
              <a:rPr lang="en" sz="1800"/>
              <a:t>1.2</a:t>
            </a:r>
          </a:p>
        </p:txBody>
      </p:sp>
      <p:pic>
        <p:nvPicPr>
          <p:cNvPr id="12" name="Shape 188"/>
          <p:cNvPicPr preferRelativeResize="0"/>
          <p:nvPr/>
        </p:nvPicPr>
        <p:blipFill>
          <a:blip r:embed="rId3">
            <a:alphaModFix/>
          </a:blip>
          <a:stretch>
            <a:fillRect/>
          </a:stretch>
        </p:blipFill>
        <p:spPr>
          <a:xfrm>
            <a:off x="2472262" y="3907569"/>
            <a:ext cx="1784507" cy="418898"/>
          </a:xfrm>
          <a:prstGeom prst="rect">
            <a:avLst/>
          </a:prstGeom>
          <a:noFill/>
          <a:ln>
            <a:noFill/>
          </a:ln>
        </p:spPr>
      </p:pic>
      <p:grpSp>
        <p:nvGrpSpPr>
          <p:cNvPr id="13" name="Shape 151"/>
          <p:cNvGrpSpPr/>
          <p:nvPr/>
        </p:nvGrpSpPr>
        <p:grpSpPr>
          <a:xfrm>
            <a:off x="901717" y="3593840"/>
            <a:ext cx="1186200" cy="976125"/>
            <a:chOff x="893250" y="2837100"/>
            <a:chExt cx="1186200" cy="976125"/>
          </a:xfrm>
        </p:grpSpPr>
        <p:sp>
          <p:nvSpPr>
            <p:cNvPr id="14" name="Shape 152"/>
            <p:cNvSpPr/>
            <p:nvPr/>
          </p:nvSpPr>
          <p:spPr>
            <a:xfrm>
              <a:off x="1010375" y="2837100"/>
              <a:ext cx="981600" cy="948900"/>
            </a:xfrm>
            <a:prstGeom prst="roundRect">
              <a:avLst>
                <a:gd name="adj" fmla="val 16667"/>
              </a:avLst>
            </a:prstGeom>
            <a:noFill/>
            <a:ln w="3810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3"/>
            <p:cNvSpPr txBox="1"/>
            <p:nvPr/>
          </p:nvSpPr>
          <p:spPr>
            <a:xfrm>
              <a:off x="893250" y="2921325"/>
              <a:ext cx="1186200" cy="8919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a:solidFill>
                    <a:schemeClr val="dk2"/>
                  </a:solidFill>
                </a:rPr>
                <a:t>JAX-RS</a:t>
              </a:r>
              <a:br>
                <a:rPr lang="en">
                  <a:solidFill>
                    <a:schemeClr val="dk2"/>
                  </a:solidFill>
                </a:rPr>
              </a:br>
              <a:r>
                <a:rPr lang="en">
                  <a:solidFill>
                    <a:schemeClr val="dk2"/>
                  </a:solidFill>
                </a:rPr>
                <a:t>CDI</a:t>
              </a:r>
              <a:br>
                <a:rPr lang="en">
                  <a:solidFill>
                    <a:schemeClr val="dk2"/>
                  </a:solidFill>
                </a:rPr>
              </a:br>
              <a:r>
                <a:rPr lang="en">
                  <a:solidFill>
                    <a:schemeClr val="dk2"/>
                  </a:solidFill>
                </a:rPr>
                <a:t>JSON-P</a:t>
              </a:r>
            </a:p>
          </p:txBody>
        </p:sp>
      </p:grpSp>
    </p:spTree>
    <p:extLst>
      <p:ext uri="{BB962C8B-B14F-4D97-AF65-F5344CB8AC3E}">
        <p14:creationId xmlns:p14="http://schemas.microsoft.com/office/powerpoint/2010/main" val="46070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30" grpId="0"/>
      <p:bldP spid="231" grpId="0"/>
      <p:bldP spid="232" grpId="0"/>
      <p:bldP spid="233" grpId="0"/>
      <p:bldP spid="23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 name="Image 2" descr="bin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929"/>
            <a:ext cx="9144000" cy="6073254"/>
          </a:xfrm>
          <a:prstGeom prst="rect">
            <a:avLst/>
          </a:prstGeom>
        </p:spPr>
      </p:pic>
    </p:spTree>
    <p:extLst>
      <p:ext uri="{BB962C8B-B14F-4D97-AF65-F5344CB8AC3E}">
        <p14:creationId xmlns:p14="http://schemas.microsoft.com/office/powerpoint/2010/main" val="2120834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2" name="Image 1" descr="javaee7b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538" y="332154"/>
            <a:ext cx="3109294" cy="4108280"/>
          </a:xfrm>
          <a:prstGeom prst="rect">
            <a:avLst/>
          </a:prstGeom>
        </p:spPr>
      </p:pic>
      <p:sp>
        <p:nvSpPr>
          <p:cNvPr id="3" name="Titre 2"/>
          <p:cNvSpPr>
            <a:spLocks noGrp="1"/>
          </p:cNvSpPr>
          <p:nvPr>
            <p:ph type="title"/>
          </p:nvPr>
        </p:nvSpPr>
        <p:spPr/>
        <p:txBody>
          <a:bodyPr/>
          <a:lstStyle/>
          <a:p>
            <a:endParaRPr lang="en-US"/>
          </a:p>
        </p:txBody>
      </p:sp>
    </p:spTree>
    <p:extLst>
      <p:ext uri="{BB962C8B-B14F-4D97-AF65-F5344CB8AC3E}">
        <p14:creationId xmlns:p14="http://schemas.microsoft.com/office/powerpoint/2010/main" val="3419972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4" name="Image 3" descr="pluralsight_logo-Gra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614" y="1143000"/>
            <a:ext cx="8069385" cy="2508851"/>
          </a:xfrm>
          <a:prstGeom prst="rect">
            <a:avLst/>
          </a:prstGeom>
        </p:spPr>
      </p:pic>
      <p:sp>
        <p:nvSpPr>
          <p:cNvPr id="2" name="Titre 1"/>
          <p:cNvSpPr>
            <a:spLocks noGrp="1"/>
          </p:cNvSpPr>
          <p:nvPr>
            <p:ph type="title"/>
          </p:nvPr>
        </p:nvSpPr>
        <p:spPr/>
        <p:txBody>
          <a:bodyPr/>
          <a:lstStyle/>
          <a:p>
            <a:endParaRPr lang="en-US"/>
          </a:p>
        </p:txBody>
      </p:sp>
    </p:spTree>
    <p:extLst>
      <p:ext uri="{BB962C8B-B14F-4D97-AF65-F5344CB8AC3E}">
        <p14:creationId xmlns:p14="http://schemas.microsoft.com/office/powerpoint/2010/main" val="31499088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 name="Image 2" descr="angular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474" y="2978313"/>
            <a:ext cx="1476374" cy="1579033"/>
          </a:xfrm>
          <a:prstGeom prst="rect">
            <a:avLst/>
          </a:prstGeom>
        </p:spPr>
      </p:pic>
      <p:pic>
        <p:nvPicPr>
          <p:cNvPr id="5" name="Image 4" descr="Docker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769" y="323426"/>
            <a:ext cx="2474701" cy="1418165"/>
          </a:xfrm>
          <a:prstGeom prst="rect">
            <a:avLst/>
          </a:prstGeom>
        </p:spPr>
      </p:pic>
      <p:pic>
        <p:nvPicPr>
          <p:cNvPr id="6" name="Image 5" descr="MicroProfile-yellowjpg-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21" y="134295"/>
            <a:ext cx="1939682" cy="1637453"/>
          </a:xfrm>
          <a:prstGeom prst="rect">
            <a:avLst/>
          </a:prstGeom>
        </p:spPr>
      </p:pic>
      <p:pic>
        <p:nvPicPr>
          <p:cNvPr id="7" name="Image 6" descr="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783" y="3146995"/>
            <a:ext cx="1502832" cy="1502832"/>
          </a:xfrm>
          <a:prstGeom prst="rect">
            <a:avLst/>
          </a:prstGeom>
        </p:spPr>
      </p:pic>
      <p:pic>
        <p:nvPicPr>
          <p:cNvPr id="8" name="Image 7" descr="WildflySwarm-squar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218" y="3373381"/>
            <a:ext cx="2617572" cy="1354903"/>
          </a:xfrm>
          <a:prstGeom prst="rect">
            <a:avLst/>
          </a:prstGeom>
        </p:spPr>
      </p:pic>
      <p:pic>
        <p:nvPicPr>
          <p:cNvPr id="9" name="Image 8" descr="swagger-squar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3874" y="1711569"/>
            <a:ext cx="1635760" cy="1635760"/>
          </a:xfrm>
          <a:prstGeom prst="rect">
            <a:avLst/>
          </a:prstGeom>
        </p:spPr>
      </p:pic>
      <p:pic>
        <p:nvPicPr>
          <p:cNvPr id="2" name="Image 1" descr="traefik.squa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5304" y="1297354"/>
            <a:ext cx="1577255" cy="1742440"/>
          </a:xfrm>
          <a:prstGeom prst="rect">
            <a:avLst/>
          </a:prstGeom>
        </p:spPr>
      </p:pic>
      <p:pic>
        <p:nvPicPr>
          <p:cNvPr id="10" name="Image 9" descr="cors-0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1588" y="367323"/>
            <a:ext cx="1396031" cy="731520"/>
          </a:xfrm>
          <a:prstGeom prst="rect">
            <a:avLst/>
          </a:prstGeom>
        </p:spPr>
      </p:pic>
      <p:sp>
        <p:nvSpPr>
          <p:cNvPr id="4" name="Titre 3"/>
          <p:cNvSpPr>
            <a:spLocks noGrp="1"/>
          </p:cNvSpPr>
          <p:nvPr>
            <p:ph type="title"/>
          </p:nvPr>
        </p:nvSpPr>
        <p:spPr/>
        <p:txBody>
          <a:bodyPr/>
          <a:lstStyle/>
          <a:p>
            <a:endParaRPr lang="en-US"/>
          </a:p>
        </p:txBody>
      </p:sp>
    </p:spTree>
    <p:extLst>
      <p:ext uri="{BB962C8B-B14F-4D97-AF65-F5344CB8AC3E}">
        <p14:creationId xmlns:p14="http://schemas.microsoft.com/office/powerpoint/2010/main" val="39219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4" name="Image 3" descr="thankyo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538" y="1"/>
            <a:ext cx="7136912" cy="4757942"/>
          </a:xfrm>
          <a:prstGeom prst="rect">
            <a:avLst/>
          </a:prstGeom>
        </p:spPr>
      </p:pic>
      <p:sp>
        <p:nvSpPr>
          <p:cNvPr id="2" name="Titre 1"/>
          <p:cNvSpPr>
            <a:spLocks noGrp="1"/>
          </p:cNvSpPr>
          <p:nvPr>
            <p:ph type="title"/>
          </p:nvPr>
        </p:nvSpPr>
        <p:spPr/>
        <p:txBody>
          <a:bodyPr/>
          <a:lstStyle/>
          <a:p>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731329" y="689325"/>
            <a:ext cx="7802915" cy="1645689"/>
          </a:xfrm>
          <a:prstGeom prst="rect">
            <a:avLst/>
          </a:prstGeom>
        </p:spPr>
        <p:txBody>
          <a:bodyPr lIns="91425" tIns="91425" rIns="91425" bIns="91425" anchor="b" anchorCtr="0">
            <a:noAutofit/>
          </a:bodyPr>
          <a:lstStyle/>
          <a:p>
            <a:pPr lvl="0" rtl="0">
              <a:spcBef>
                <a:spcPts val="0"/>
              </a:spcBef>
              <a:buNone/>
            </a:pPr>
            <a:r>
              <a:rPr lang="fr-FR" b="1" dirty="0"/>
              <a:t>Enterprise </a:t>
            </a:r>
            <a:r>
              <a:rPr lang="x-none" b="1" dirty="0"/>
              <a:t>Java Micro</a:t>
            </a:r>
            <a:r>
              <a:rPr lang="fr-FR" b="1" dirty="0"/>
              <a:t>Profile </a:t>
            </a:r>
            <a:r>
              <a:rPr lang="x-none" b="1" dirty="0"/>
              <a:t>TypeScript and Angular</a:t>
            </a:r>
          </a:p>
        </p:txBody>
      </p:sp>
      <p:sp>
        <p:nvSpPr>
          <p:cNvPr id="104" name="Shape 104"/>
          <p:cNvSpPr txBox="1">
            <a:spLocks noGrp="1"/>
          </p:cNvSpPr>
          <p:nvPr>
            <p:ph type="subTitle" idx="4294967295"/>
          </p:nvPr>
        </p:nvSpPr>
        <p:spPr>
          <a:xfrm>
            <a:off x="2781517" y="2912008"/>
            <a:ext cx="3702539" cy="1210775"/>
          </a:xfrm>
          <a:prstGeom prst="rect">
            <a:avLst/>
          </a:prstGeom>
        </p:spPr>
        <p:txBody>
          <a:bodyPr lIns="91425" tIns="91425" rIns="91425" bIns="91425" anchor="t" anchorCtr="0">
            <a:noAutofit/>
          </a:bodyPr>
          <a:lstStyle/>
          <a:p>
            <a:pPr lvl="0" algn="ctr">
              <a:spcBef>
                <a:spcPts val="0"/>
              </a:spcBef>
              <a:buNone/>
            </a:pPr>
            <a:r>
              <a:rPr lang="en" sz="2800" dirty="0">
                <a:solidFill>
                  <a:schemeClr val="bg1"/>
                </a:solidFill>
              </a:rPr>
              <a:t>Sebastien Pertus</a:t>
            </a:r>
          </a:p>
          <a:p>
            <a:pPr lvl="0" algn="ctr">
              <a:spcBef>
                <a:spcPts val="0"/>
              </a:spcBef>
              <a:buNone/>
            </a:pPr>
            <a:r>
              <a:rPr lang="en" sz="2800" dirty="0">
                <a:solidFill>
                  <a:schemeClr val="bg1"/>
                </a:solidFill>
              </a:rPr>
              <a:t>Antonio Goncalves</a:t>
            </a:r>
          </a:p>
        </p:txBody>
      </p:sp>
      <p:sp>
        <p:nvSpPr>
          <p:cNvPr id="4" name="ZoneTexte 3"/>
          <p:cNvSpPr txBox="1"/>
          <p:nvPr/>
        </p:nvSpPr>
        <p:spPr>
          <a:xfrm>
            <a:off x="574605" y="4256422"/>
            <a:ext cx="8116362" cy="430887"/>
          </a:xfrm>
          <a:prstGeom prst="rect">
            <a:avLst/>
          </a:prstGeom>
          <a:noFill/>
        </p:spPr>
        <p:txBody>
          <a:bodyPr wrap="none" rtlCol="0">
            <a:spAutoFit/>
          </a:bodyPr>
          <a:lstStyle/>
          <a:p>
            <a:pPr algn="ctr"/>
            <a:r>
              <a:rPr lang="en-US" sz="2200" b="1" dirty="0">
                <a:solidFill>
                  <a:schemeClr val="bg1"/>
                </a:solidFill>
              </a:rPr>
              <a:t>https://</a:t>
            </a:r>
            <a:r>
              <a:rPr lang="en-US" sz="2200" b="1" dirty="0" err="1">
                <a:solidFill>
                  <a:schemeClr val="bg1"/>
                </a:solidFill>
              </a:rPr>
              <a:t>github.com</a:t>
            </a:r>
            <a:r>
              <a:rPr lang="en-US" sz="2200" b="1" dirty="0">
                <a:solidFill>
                  <a:schemeClr val="bg1"/>
                </a:solidFill>
              </a:rPr>
              <a:t>/</a:t>
            </a:r>
            <a:r>
              <a:rPr lang="en-US" sz="2200" b="1" dirty="0" err="1">
                <a:solidFill>
                  <a:schemeClr val="bg1"/>
                </a:solidFill>
              </a:rPr>
              <a:t>agoncal</a:t>
            </a:r>
            <a:r>
              <a:rPr lang="en-US" sz="2200" b="1" dirty="0">
                <a:solidFill>
                  <a:schemeClr val="bg1"/>
                </a:solidFill>
              </a:rPr>
              <a:t>/</a:t>
            </a:r>
            <a:r>
              <a:rPr lang="en-US" sz="2200" b="1" dirty="0" err="1">
                <a:solidFill>
                  <a:schemeClr val="bg1"/>
                </a:solidFill>
              </a:rPr>
              <a:t>agoncal</a:t>
            </a:r>
            <a:r>
              <a:rPr lang="en-US" sz="2200" b="1" dirty="0">
                <a:solidFill>
                  <a:schemeClr val="bg1"/>
                </a:solidFill>
              </a:rPr>
              <a:t>-application-conference</a:t>
            </a:r>
          </a:p>
        </p:txBody>
      </p:sp>
    </p:spTree>
    <p:extLst>
      <p:ext uri="{BB962C8B-B14F-4D97-AF65-F5344CB8AC3E}">
        <p14:creationId xmlns:p14="http://schemas.microsoft.com/office/powerpoint/2010/main" val="183442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MicroProfile 1.1 Underway</a:t>
            </a:r>
          </a:p>
        </p:txBody>
      </p:sp>
      <p:sp>
        <p:nvSpPr>
          <p:cNvPr id="194" name="Shape 194"/>
          <p:cNvSpPr txBox="1"/>
          <p:nvPr/>
        </p:nvSpPr>
        <p:spPr>
          <a:xfrm>
            <a:off x="1733075" y="2393050"/>
            <a:ext cx="3797700" cy="411600"/>
          </a:xfrm>
          <a:prstGeom prst="rect">
            <a:avLst/>
          </a:prstGeom>
          <a:noFill/>
          <a:ln>
            <a:noFill/>
          </a:ln>
        </p:spPr>
        <p:txBody>
          <a:bodyPr lIns="91425" tIns="91425" rIns="91425" bIns="91425" anchor="t" anchorCtr="0">
            <a:noAutofit/>
          </a:bodyPr>
          <a:lstStyle/>
          <a:p>
            <a:pPr lvl="0">
              <a:spcBef>
                <a:spcPts val="0"/>
              </a:spcBef>
              <a:buNone/>
            </a:pPr>
            <a:r>
              <a:rPr lang="en" sz="1800" dirty="0"/>
              <a:t>Security: JWT Token Exchange</a:t>
            </a:r>
          </a:p>
        </p:txBody>
      </p:sp>
      <p:sp>
        <p:nvSpPr>
          <p:cNvPr id="195" name="Shape 195"/>
          <p:cNvSpPr txBox="1"/>
          <p:nvPr/>
        </p:nvSpPr>
        <p:spPr>
          <a:xfrm>
            <a:off x="1733075" y="3097425"/>
            <a:ext cx="2867400" cy="411600"/>
          </a:xfrm>
          <a:prstGeom prst="rect">
            <a:avLst/>
          </a:prstGeom>
          <a:noFill/>
          <a:ln>
            <a:noFill/>
          </a:ln>
        </p:spPr>
        <p:txBody>
          <a:bodyPr lIns="91425" tIns="91425" rIns="91425" bIns="91425" anchor="t" anchorCtr="0">
            <a:noAutofit/>
          </a:bodyPr>
          <a:lstStyle/>
          <a:p>
            <a:pPr lvl="0" rtl="0">
              <a:spcBef>
                <a:spcPts val="0"/>
              </a:spcBef>
              <a:buNone/>
            </a:pPr>
            <a:r>
              <a:rPr lang="en" sz="1800" dirty="0"/>
              <a:t>Health Check</a:t>
            </a:r>
          </a:p>
        </p:txBody>
      </p:sp>
      <p:sp>
        <p:nvSpPr>
          <p:cNvPr id="196" name="Shape 196"/>
          <p:cNvSpPr txBox="1"/>
          <p:nvPr/>
        </p:nvSpPr>
        <p:spPr>
          <a:xfrm>
            <a:off x="1733075" y="1665775"/>
            <a:ext cx="1976400" cy="411600"/>
          </a:xfrm>
          <a:prstGeom prst="rect">
            <a:avLst/>
          </a:prstGeom>
          <a:noFill/>
          <a:ln>
            <a:noFill/>
          </a:ln>
        </p:spPr>
        <p:txBody>
          <a:bodyPr lIns="91425" tIns="91425" rIns="91425" bIns="91425" anchor="t" anchorCtr="0">
            <a:noAutofit/>
          </a:bodyPr>
          <a:lstStyle/>
          <a:p>
            <a:pPr lvl="0" rtl="0">
              <a:spcBef>
                <a:spcPts val="0"/>
              </a:spcBef>
              <a:buNone/>
            </a:pPr>
            <a:r>
              <a:rPr lang="en" sz="1800" dirty="0"/>
              <a:t>Configuration</a:t>
            </a:r>
          </a:p>
        </p:txBody>
      </p:sp>
      <p:sp>
        <p:nvSpPr>
          <p:cNvPr id="197" name="Shape 197"/>
          <p:cNvSpPr txBox="1"/>
          <p:nvPr/>
        </p:nvSpPr>
        <p:spPr>
          <a:xfrm>
            <a:off x="1733075" y="3801800"/>
            <a:ext cx="3797700" cy="411600"/>
          </a:xfrm>
          <a:prstGeom prst="rect">
            <a:avLst/>
          </a:prstGeom>
          <a:noFill/>
          <a:ln>
            <a:noFill/>
          </a:ln>
        </p:spPr>
        <p:txBody>
          <a:bodyPr lIns="91425" tIns="91425" rIns="91425" bIns="91425" anchor="t" anchorCtr="0">
            <a:noAutofit/>
          </a:bodyPr>
          <a:lstStyle/>
          <a:p>
            <a:pPr lvl="0" rtl="0">
              <a:spcBef>
                <a:spcPts val="0"/>
              </a:spcBef>
              <a:buNone/>
            </a:pPr>
            <a:r>
              <a:rPr lang="en" sz="1800" dirty="0"/>
              <a:t>Fault Tolerance</a:t>
            </a:r>
          </a:p>
        </p:txBody>
      </p:sp>
      <p:pic>
        <p:nvPicPr>
          <p:cNvPr id="198" name="Shape 198" descr="#"/>
          <p:cNvPicPr preferRelativeResize="0"/>
          <p:nvPr/>
        </p:nvPicPr>
        <p:blipFill>
          <a:blip r:embed="rId3">
            <a:alphaModFix/>
          </a:blip>
          <a:stretch>
            <a:fillRect/>
          </a:stretch>
        </p:blipFill>
        <p:spPr>
          <a:xfrm>
            <a:off x="1096825" y="1623801"/>
            <a:ext cx="572699" cy="572699"/>
          </a:xfrm>
          <a:prstGeom prst="rect">
            <a:avLst/>
          </a:prstGeom>
          <a:noFill/>
          <a:ln>
            <a:noFill/>
          </a:ln>
        </p:spPr>
      </p:pic>
      <p:pic>
        <p:nvPicPr>
          <p:cNvPr id="199" name="Shape 199" descr="#"/>
          <p:cNvPicPr preferRelativeResize="0"/>
          <p:nvPr/>
        </p:nvPicPr>
        <p:blipFill>
          <a:blip r:embed="rId4">
            <a:alphaModFix/>
          </a:blip>
          <a:stretch>
            <a:fillRect/>
          </a:stretch>
        </p:blipFill>
        <p:spPr>
          <a:xfrm>
            <a:off x="1134925" y="3721152"/>
            <a:ext cx="496500" cy="572884"/>
          </a:xfrm>
          <a:prstGeom prst="rect">
            <a:avLst/>
          </a:prstGeom>
          <a:noFill/>
          <a:ln>
            <a:noFill/>
          </a:ln>
        </p:spPr>
      </p:pic>
      <p:pic>
        <p:nvPicPr>
          <p:cNvPr id="200" name="Shape 200" descr="#"/>
          <p:cNvPicPr preferRelativeResize="0"/>
          <p:nvPr/>
        </p:nvPicPr>
        <p:blipFill>
          <a:blip r:embed="rId5">
            <a:alphaModFix/>
          </a:blip>
          <a:stretch>
            <a:fillRect/>
          </a:stretch>
        </p:blipFill>
        <p:spPr>
          <a:xfrm>
            <a:off x="1134925" y="3096350"/>
            <a:ext cx="496500" cy="413750"/>
          </a:xfrm>
          <a:prstGeom prst="rect">
            <a:avLst/>
          </a:prstGeom>
          <a:noFill/>
          <a:ln>
            <a:noFill/>
          </a:ln>
        </p:spPr>
      </p:pic>
      <p:pic>
        <p:nvPicPr>
          <p:cNvPr id="201" name="Shape 201" descr="#"/>
          <p:cNvPicPr preferRelativeResize="0"/>
          <p:nvPr/>
        </p:nvPicPr>
        <p:blipFill>
          <a:blip r:embed="rId6">
            <a:alphaModFix/>
          </a:blip>
          <a:stretch>
            <a:fillRect/>
          </a:stretch>
        </p:blipFill>
        <p:spPr>
          <a:xfrm>
            <a:off x="1134925" y="2390151"/>
            <a:ext cx="496500" cy="458852"/>
          </a:xfrm>
          <a:prstGeom prst="rect">
            <a:avLst/>
          </a:prstGeom>
          <a:noFill/>
          <a:ln>
            <a:noFill/>
          </a:ln>
        </p:spPr>
      </p:pic>
      <p:grpSp>
        <p:nvGrpSpPr>
          <p:cNvPr id="202" name="Shape 202"/>
          <p:cNvGrpSpPr/>
          <p:nvPr/>
        </p:nvGrpSpPr>
        <p:grpSpPr>
          <a:xfrm>
            <a:off x="5966450" y="2000150"/>
            <a:ext cx="2443175" cy="1941678"/>
            <a:chOff x="6840850" y="1921100"/>
            <a:chExt cx="2443175" cy="1941678"/>
          </a:xfrm>
        </p:grpSpPr>
        <p:sp>
          <p:nvSpPr>
            <p:cNvPr id="203" name="Shape 203"/>
            <p:cNvSpPr/>
            <p:nvPr/>
          </p:nvSpPr>
          <p:spPr>
            <a:xfrm>
              <a:off x="6840850" y="1921100"/>
              <a:ext cx="2443175" cy="1941678"/>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4" name="Shape 204"/>
            <p:cNvSpPr txBox="1"/>
            <p:nvPr/>
          </p:nvSpPr>
          <p:spPr>
            <a:xfrm>
              <a:off x="7284537" y="2545450"/>
              <a:ext cx="1555800" cy="459000"/>
            </a:xfrm>
            <a:prstGeom prst="rect">
              <a:avLst/>
            </a:prstGeom>
            <a:noFill/>
            <a:ln>
              <a:noFill/>
            </a:ln>
          </p:spPr>
          <p:txBody>
            <a:bodyPr lIns="91425" tIns="91425" rIns="91425" bIns="91425" anchor="t" anchorCtr="0">
              <a:noAutofit/>
            </a:bodyPr>
            <a:lstStyle/>
            <a:p>
              <a:pPr lvl="0">
                <a:spcBef>
                  <a:spcPts val="0"/>
                </a:spcBef>
                <a:buNone/>
              </a:pPr>
              <a:r>
                <a:rPr lang="en" b="1"/>
                <a:t>Second Quarter</a:t>
              </a:r>
            </a:p>
            <a:p>
              <a:pPr lvl="0" algn="ctr">
                <a:spcBef>
                  <a:spcPts val="0"/>
                </a:spcBef>
                <a:buNone/>
              </a:pPr>
              <a:r>
                <a:rPr lang="en" b="1"/>
                <a:t>2017!</a:t>
              </a:r>
            </a:p>
          </p:txBody>
        </p:sp>
      </p:grpSp>
    </p:spTree>
    <p:extLst>
      <p:ext uri="{BB962C8B-B14F-4D97-AF65-F5344CB8AC3E}">
        <p14:creationId xmlns:p14="http://schemas.microsoft.com/office/powerpoint/2010/main" val="151904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5" grpId="0"/>
      <p:bldP spid="196" grpId="0"/>
      <p:bldP spid="1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Image 2" descr="WildflySwa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8833"/>
            <a:ext cx="9195475" cy="2525113"/>
          </a:xfrm>
          <a:prstGeom prst="rect">
            <a:avLst/>
          </a:prstGeom>
        </p:spPr>
      </p:pic>
    </p:spTree>
    <p:extLst>
      <p:ext uri="{BB962C8B-B14F-4D97-AF65-F5344CB8AC3E}">
        <p14:creationId xmlns:p14="http://schemas.microsoft.com/office/powerpoint/2010/main" val="681254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err="1"/>
              <a:t>WildFly</a:t>
            </a:r>
            <a:r>
              <a:rPr lang="fr-FR" dirty="0"/>
              <a:t> </a:t>
            </a:r>
            <a:r>
              <a:rPr lang="fr-FR" dirty="0" err="1"/>
              <a:t>Swarm</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err="1"/>
              <a:t>Based</a:t>
            </a:r>
            <a:r>
              <a:rPr lang="fr-FR" dirty="0"/>
              <a:t> on good </a:t>
            </a:r>
            <a:r>
              <a:rPr lang="fr-FR" dirty="0" err="1"/>
              <a:t>old</a:t>
            </a:r>
            <a:r>
              <a:rPr lang="fr-FR" dirty="0"/>
              <a:t> </a:t>
            </a:r>
            <a:r>
              <a:rPr lang="fr-FR" dirty="0" err="1"/>
              <a:t>JBoss</a:t>
            </a:r>
            <a:r>
              <a:rPr lang="fr-FR" dirty="0"/>
              <a:t> AS</a:t>
            </a:r>
          </a:p>
          <a:p>
            <a:pPr marL="571500" lvl="0" indent="-342900">
              <a:buFont typeface="Arial"/>
              <a:buChar char="•"/>
            </a:pPr>
            <a:r>
              <a:rPr lang="fr-FR" dirty="0"/>
              <a:t>« </a:t>
            </a:r>
            <a:r>
              <a:rPr lang="fr-FR" dirty="0" err="1"/>
              <a:t>Rightsize</a:t>
            </a:r>
            <a:r>
              <a:rPr lang="fr-FR" dirty="0"/>
              <a:t> </a:t>
            </a:r>
            <a:r>
              <a:rPr lang="fr-FR" dirty="0" err="1"/>
              <a:t>your</a:t>
            </a:r>
            <a:r>
              <a:rPr lang="fr-FR" dirty="0"/>
              <a:t> services »</a:t>
            </a:r>
          </a:p>
          <a:p>
            <a:pPr marL="571500" lvl="0" indent="-342900">
              <a:buFont typeface="Arial"/>
              <a:buChar char="•"/>
            </a:pPr>
            <a:r>
              <a:rPr lang="fr-FR" dirty="0"/>
              <a:t>Bundles </a:t>
            </a:r>
            <a:r>
              <a:rPr lang="fr-FR" dirty="0" err="1"/>
              <a:t>several</a:t>
            </a:r>
            <a:r>
              <a:rPr lang="fr-FR" dirty="0"/>
              <a:t> fractions</a:t>
            </a:r>
          </a:p>
          <a:p>
            <a:pPr marL="896938" lvl="1" indent="-342900">
              <a:buFont typeface="Arial"/>
              <a:buChar char="•"/>
            </a:pPr>
            <a:r>
              <a:rPr lang="fr-FR" dirty="0"/>
              <a:t>Java EE</a:t>
            </a:r>
          </a:p>
          <a:p>
            <a:pPr marL="896938" lvl="1" indent="-342900">
              <a:buFont typeface="Arial"/>
              <a:buChar char="•"/>
            </a:pPr>
            <a:r>
              <a:rPr lang="fr-FR" dirty="0" err="1"/>
              <a:t>Netflix</a:t>
            </a:r>
            <a:r>
              <a:rPr lang="fr-FR" dirty="0"/>
              <a:t> OSS (</a:t>
            </a:r>
            <a:r>
              <a:rPr lang="fr-FR" dirty="0" err="1"/>
              <a:t>Ribbon</a:t>
            </a:r>
            <a:r>
              <a:rPr lang="fr-FR" dirty="0"/>
              <a:t>, Hystrix, </a:t>
            </a:r>
            <a:r>
              <a:rPr lang="fr-FR" dirty="0" err="1"/>
              <a:t>RxJava</a:t>
            </a:r>
            <a:r>
              <a:rPr lang="fr-FR" dirty="0"/>
              <a:t>)</a:t>
            </a:r>
          </a:p>
          <a:p>
            <a:pPr marL="896938" lvl="1" indent="-342900">
              <a:buFont typeface="Arial"/>
              <a:buChar char="•"/>
            </a:pPr>
            <a:r>
              <a:rPr lang="fr-FR" dirty="0" err="1"/>
              <a:t>Spring</a:t>
            </a:r>
            <a:endParaRPr lang="fr-FR" dirty="0"/>
          </a:p>
          <a:p>
            <a:pPr marL="896938" lvl="1" indent="-342900">
              <a:buFont typeface="Arial"/>
              <a:buChar char="•"/>
            </a:pPr>
            <a:r>
              <a:rPr lang="fr-FR" dirty="0" err="1"/>
              <a:t>Logstash</a:t>
            </a:r>
            <a:endParaRPr lang="fr-FR" dirty="0"/>
          </a:p>
          <a:p>
            <a:pPr marL="896938" lvl="1" indent="-342900">
              <a:buFont typeface="Arial"/>
              <a:buChar char="•"/>
            </a:pPr>
            <a:r>
              <a:rPr lang="fr-FR" dirty="0" err="1"/>
              <a:t>Swagger</a:t>
            </a:r>
            <a:endParaRPr lang="fr-FR" dirty="0"/>
          </a:p>
          <a:p>
            <a:pPr marL="896938" lvl="1" indent="-342900">
              <a:buFont typeface="Arial"/>
              <a:buChar char="•"/>
            </a:pPr>
            <a:r>
              <a:rPr lang="fr-FR" dirty="0"/>
              <a:t>...</a:t>
            </a:r>
            <a:endParaRPr lang="en" dirty="0"/>
          </a:p>
        </p:txBody>
      </p:sp>
      <p:pic>
        <p:nvPicPr>
          <p:cNvPr id="2" name="Image 1" descr="WildflySwarm-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1793" y="0"/>
            <a:ext cx="1912207" cy="989794"/>
          </a:xfrm>
          <a:prstGeom prst="rect">
            <a:avLst/>
          </a:prstGeom>
        </p:spPr>
      </p:pic>
    </p:spTree>
    <p:extLst>
      <p:ext uri="{BB962C8B-B14F-4D97-AF65-F5344CB8AC3E}">
        <p14:creationId xmlns:p14="http://schemas.microsoft.com/office/powerpoint/2010/main" val="185552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50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50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nodeType="afterEffect">
                                  <p:stCondLst>
                                    <p:cond delay="50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Setting up </a:t>
            </a:r>
            <a:r>
              <a:rPr lang="fr-FR" dirty="0" err="1"/>
              <a:t>Swarm</a:t>
            </a:r>
            <a:r>
              <a:rPr lang="fr-FR" dirty="0"/>
              <a:t> and </a:t>
            </a:r>
            <a:r>
              <a:rPr lang="fr-FR" dirty="0" err="1"/>
              <a:t>MicroProfile</a:t>
            </a:r>
            <a:endParaRPr lang="en" dirty="0"/>
          </a:p>
        </p:txBody>
      </p:sp>
      <p:sp>
        <p:nvSpPr>
          <p:cNvPr id="5" name="Text Placeholder 2"/>
          <p:cNvSpPr txBox="1">
            <a:spLocks/>
          </p:cNvSpPr>
          <p:nvPr/>
        </p:nvSpPr>
        <p:spPr>
          <a:xfrm>
            <a:off x="417032" y="1227108"/>
            <a:ext cx="8426038" cy="3322990"/>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dirty="0">
                <a:latin typeface="Menlo"/>
              </a:rPr>
              <a:t>&lt;</a:t>
            </a:r>
            <a:r>
              <a:rPr lang="en-US" sz="1600" dirty="0">
                <a:solidFill>
                  <a:srgbClr val="00006D"/>
                </a:solidFill>
                <a:latin typeface="Menlo"/>
              </a:rPr>
              <a:t>profile</a:t>
            </a:r>
            <a:r>
              <a:rPr lang="en-US" sz="1600" dirty="0">
                <a:latin typeface="Menlo"/>
              </a:rPr>
              <a:t>&gt;</a:t>
            </a:r>
            <a:br>
              <a:rPr lang="en-US" sz="1600" dirty="0">
                <a:latin typeface="Menlo"/>
              </a:rPr>
            </a:br>
            <a:r>
              <a:rPr lang="en-US" sz="1600" dirty="0">
                <a:latin typeface="Menlo"/>
              </a:rPr>
              <a:t>    &lt;</a:t>
            </a:r>
            <a:r>
              <a:rPr lang="en-US" sz="1600" dirty="0">
                <a:solidFill>
                  <a:srgbClr val="00006D"/>
                </a:solidFill>
                <a:latin typeface="Menlo"/>
              </a:rPr>
              <a:t>id</a:t>
            </a:r>
            <a:r>
              <a:rPr lang="en-US" sz="1600" dirty="0">
                <a:latin typeface="Menlo"/>
              </a:rPr>
              <a:t>&gt;swarm&lt;/</a:t>
            </a:r>
            <a:r>
              <a:rPr lang="en-US" sz="1600" dirty="0">
                <a:solidFill>
                  <a:srgbClr val="00006D"/>
                </a:solidFill>
                <a:latin typeface="Menlo"/>
              </a:rPr>
              <a:t>id</a:t>
            </a:r>
            <a:r>
              <a:rPr lang="en-US" sz="1600" dirty="0">
                <a:latin typeface="Menlo"/>
              </a:rPr>
              <a:t>&gt;</a:t>
            </a:r>
          </a:p>
          <a:p>
            <a:pPr>
              <a:spcAft>
                <a:spcPts val="0"/>
              </a:spcAft>
            </a:pPr>
            <a:r>
              <a:rPr lang="en-US" sz="1600" dirty="0">
                <a:latin typeface="Menlo"/>
              </a:rPr>
              <a:t>    &lt;</a:t>
            </a:r>
            <a:r>
              <a:rPr lang="en-US" sz="1600" dirty="0">
                <a:solidFill>
                  <a:srgbClr val="00006D"/>
                </a:solidFill>
                <a:latin typeface="Menlo"/>
              </a:rPr>
              <a:t>dependencies</a:t>
            </a:r>
            <a:r>
              <a:rPr lang="en-US" sz="1600" dirty="0">
                <a:latin typeface="Menlo"/>
              </a:rPr>
              <a:t>&gt;&lt;</a:t>
            </a:r>
            <a:r>
              <a:rPr lang="en-US" sz="1600" dirty="0">
                <a:solidFill>
                  <a:srgbClr val="00006D"/>
                </a:solidFill>
                <a:latin typeface="Menlo"/>
              </a:rPr>
              <a:t>dependency</a:t>
            </a:r>
            <a:r>
              <a:rPr lang="en-US" sz="1600" dirty="0">
                <a:latin typeface="Menlo"/>
              </a:rPr>
              <a:t>&gt;</a:t>
            </a:r>
            <a:br>
              <a:rPr lang="en-US" sz="1600" dirty="0">
                <a:latin typeface="Menlo"/>
              </a:rPr>
            </a:br>
            <a:r>
              <a:rPr lang="en-US" sz="1600" b="1" dirty="0">
                <a:latin typeface="Menlo"/>
              </a:rPr>
              <a:t>        &lt;</a:t>
            </a:r>
            <a:r>
              <a:rPr lang="en-US" sz="1600" b="1" dirty="0" err="1">
                <a:solidFill>
                  <a:srgbClr val="00006D"/>
                </a:solidFill>
                <a:latin typeface="Menlo"/>
              </a:rPr>
              <a:t>groupId</a:t>
            </a:r>
            <a:r>
              <a:rPr lang="en-US" sz="1600" b="1" dirty="0">
                <a:latin typeface="Menlo"/>
              </a:rPr>
              <a:t>&gt;</a:t>
            </a:r>
            <a:r>
              <a:rPr lang="en-US" sz="1600" b="1" dirty="0" err="1">
                <a:latin typeface="Menlo"/>
              </a:rPr>
              <a:t>org.wildfly.swarm</a:t>
            </a:r>
            <a:r>
              <a:rPr lang="en-US" sz="1600" b="1" dirty="0">
                <a:latin typeface="Menlo"/>
              </a:rPr>
              <a:t>&lt;/</a:t>
            </a:r>
            <a:r>
              <a:rPr lang="en-US" sz="1600" b="1" dirty="0" err="1">
                <a:solidFill>
                  <a:srgbClr val="00006D"/>
                </a:solidFill>
                <a:latin typeface="Menlo"/>
              </a:rPr>
              <a:t>groupId</a:t>
            </a:r>
            <a:r>
              <a:rPr lang="en-US" sz="1600" b="1" dirty="0">
                <a:latin typeface="Menlo"/>
              </a:rPr>
              <a:t>&gt;</a:t>
            </a:r>
            <a:br>
              <a:rPr lang="en-US" sz="1600" b="1" dirty="0">
                <a:latin typeface="Menlo"/>
              </a:rPr>
            </a:br>
            <a:r>
              <a:rPr lang="en-US" sz="1600" b="1" dirty="0">
                <a:latin typeface="Menlo"/>
              </a:rPr>
              <a:t>        &lt;</a:t>
            </a:r>
            <a:r>
              <a:rPr lang="en-US" sz="1600" b="1" dirty="0" err="1">
                <a:solidFill>
                  <a:srgbClr val="00006D"/>
                </a:solidFill>
                <a:latin typeface="Menlo"/>
              </a:rPr>
              <a:t>artifactId</a:t>
            </a:r>
            <a:r>
              <a:rPr lang="en-US" sz="1600" b="1" dirty="0">
                <a:latin typeface="Menlo"/>
              </a:rPr>
              <a:t>&gt;</a:t>
            </a:r>
            <a:r>
              <a:rPr lang="en-US" sz="1600" b="1" dirty="0" err="1">
                <a:latin typeface="Menlo"/>
              </a:rPr>
              <a:t>microprofile</a:t>
            </a:r>
            <a:r>
              <a:rPr lang="en-US" sz="1600" b="1" dirty="0">
                <a:latin typeface="Menlo"/>
              </a:rPr>
              <a:t>&lt;/</a:t>
            </a:r>
            <a:r>
              <a:rPr lang="en-US" sz="1600" b="1" dirty="0" err="1">
                <a:solidFill>
                  <a:srgbClr val="00006D"/>
                </a:solidFill>
                <a:latin typeface="Menlo"/>
              </a:rPr>
              <a:t>artifactId</a:t>
            </a:r>
            <a:r>
              <a:rPr lang="en-US" sz="1600" b="1" dirty="0">
                <a:latin typeface="Menlo"/>
              </a:rPr>
              <a:t>&gt;</a:t>
            </a:r>
            <a:br>
              <a:rPr lang="en-US" sz="1600" b="1" dirty="0">
                <a:latin typeface="Menlo"/>
              </a:rPr>
            </a:br>
            <a:r>
              <a:rPr lang="en-US" sz="1600" dirty="0">
                <a:latin typeface="Menlo"/>
              </a:rPr>
              <a:t>    &lt;/</a:t>
            </a:r>
            <a:r>
              <a:rPr lang="en-US" sz="1600" dirty="0">
                <a:solidFill>
                  <a:srgbClr val="00006D"/>
                </a:solidFill>
                <a:latin typeface="Menlo"/>
              </a:rPr>
              <a:t>dependency</a:t>
            </a:r>
            <a:r>
              <a:rPr lang="en-US" sz="1600" dirty="0">
                <a:latin typeface="Menlo"/>
              </a:rPr>
              <a:t>&gt;&lt;/</a:t>
            </a:r>
            <a:r>
              <a:rPr lang="en-US" sz="1600" dirty="0">
                <a:solidFill>
                  <a:srgbClr val="00006D"/>
                </a:solidFill>
                <a:latin typeface="Menlo"/>
              </a:rPr>
              <a:t>dependencies</a:t>
            </a:r>
            <a:r>
              <a:rPr lang="en-US" sz="1600" dirty="0">
                <a:latin typeface="Menlo"/>
              </a:rPr>
              <a:t>&gt;</a:t>
            </a:r>
          </a:p>
          <a:p>
            <a:pPr>
              <a:spcAft>
                <a:spcPts val="0"/>
              </a:spcAft>
            </a:pPr>
            <a:r>
              <a:rPr lang="en-US" sz="1600" dirty="0">
                <a:latin typeface="Menlo"/>
              </a:rPr>
              <a:t>    &lt;</a:t>
            </a:r>
            <a:r>
              <a:rPr lang="en-US" sz="1600" dirty="0">
                <a:solidFill>
                  <a:srgbClr val="00006D"/>
                </a:solidFill>
                <a:latin typeface="Menlo"/>
              </a:rPr>
              <a:t>build</a:t>
            </a:r>
            <a:r>
              <a:rPr lang="en-US" sz="1600" dirty="0">
                <a:latin typeface="Menlo"/>
              </a:rPr>
              <a:t>&gt;</a:t>
            </a:r>
            <a:br>
              <a:rPr lang="en-US" sz="1600" dirty="0">
                <a:latin typeface="Menlo"/>
              </a:rPr>
            </a:br>
            <a:r>
              <a:rPr lang="en-US" sz="1600" dirty="0">
                <a:latin typeface="Menlo"/>
              </a:rPr>
              <a:t>        &lt;</a:t>
            </a:r>
            <a:r>
              <a:rPr lang="en-US" sz="1600" dirty="0">
                <a:solidFill>
                  <a:srgbClr val="00006D"/>
                </a:solidFill>
                <a:latin typeface="Menlo"/>
              </a:rPr>
              <a:t>plugins</a:t>
            </a:r>
            <a:r>
              <a:rPr lang="en-US" sz="1600" dirty="0">
                <a:latin typeface="Menlo"/>
              </a:rPr>
              <a:t>&gt;&lt;</a:t>
            </a:r>
            <a:r>
              <a:rPr lang="en-US" sz="1600" dirty="0">
                <a:solidFill>
                  <a:srgbClr val="00006D"/>
                </a:solidFill>
                <a:latin typeface="Menlo"/>
              </a:rPr>
              <a:t>plugin</a:t>
            </a:r>
            <a:r>
              <a:rPr lang="en-US" sz="1600" dirty="0">
                <a:latin typeface="Menlo"/>
              </a:rPr>
              <a:t>&gt;</a:t>
            </a:r>
          </a:p>
          <a:p>
            <a:pPr>
              <a:spcAft>
                <a:spcPts val="0"/>
              </a:spcAft>
            </a:pPr>
            <a:r>
              <a:rPr lang="en-US" sz="1600" b="1" dirty="0">
                <a:latin typeface="Menlo"/>
              </a:rPr>
              <a:t>            &lt;</a:t>
            </a:r>
            <a:r>
              <a:rPr lang="en-US" sz="1600" b="1" dirty="0" err="1">
                <a:solidFill>
                  <a:srgbClr val="00006D"/>
                </a:solidFill>
                <a:latin typeface="Menlo"/>
              </a:rPr>
              <a:t>groupId</a:t>
            </a:r>
            <a:r>
              <a:rPr lang="en-US" sz="1600" b="1" dirty="0">
                <a:latin typeface="Menlo"/>
              </a:rPr>
              <a:t>&gt;</a:t>
            </a:r>
            <a:r>
              <a:rPr lang="en-US" sz="1600" b="1" dirty="0" err="1">
                <a:latin typeface="Menlo"/>
              </a:rPr>
              <a:t>org.wildfly.swarm</a:t>
            </a:r>
            <a:r>
              <a:rPr lang="en-US" sz="1600" b="1" dirty="0">
                <a:latin typeface="Menlo"/>
              </a:rPr>
              <a:t>&lt;/</a:t>
            </a:r>
            <a:r>
              <a:rPr lang="en-US" sz="1600" b="1" dirty="0" err="1">
                <a:solidFill>
                  <a:srgbClr val="00006D"/>
                </a:solidFill>
                <a:latin typeface="Menlo"/>
              </a:rPr>
              <a:t>groupId</a:t>
            </a:r>
            <a:r>
              <a:rPr lang="en-US" sz="1600" b="1" dirty="0">
                <a:latin typeface="Menlo"/>
              </a:rPr>
              <a:t>&gt;</a:t>
            </a:r>
            <a:br>
              <a:rPr lang="en-US" sz="1600" b="1" dirty="0">
                <a:latin typeface="Menlo"/>
              </a:rPr>
            </a:br>
            <a:r>
              <a:rPr lang="en-US" sz="1600" b="1" dirty="0">
                <a:latin typeface="Menlo"/>
              </a:rPr>
              <a:t>            &lt;</a:t>
            </a:r>
            <a:r>
              <a:rPr lang="en-US" sz="1600" b="1" dirty="0" err="1">
                <a:solidFill>
                  <a:srgbClr val="00006D"/>
                </a:solidFill>
                <a:latin typeface="Menlo"/>
              </a:rPr>
              <a:t>artifactId</a:t>
            </a:r>
            <a:r>
              <a:rPr lang="en-US" sz="1600" b="1" dirty="0">
                <a:latin typeface="Menlo"/>
              </a:rPr>
              <a:t>&gt;</a:t>
            </a:r>
            <a:r>
              <a:rPr lang="en-US" sz="1600" b="1" dirty="0" err="1">
                <a:latin typeface="Menlo"/>
              </a:rPr>
              <a:t>wildfly</a:t>
            </a:r>
            <a:r>
              <a:rPr lang="en-US" sz="1600" b="1" dirty="0">
                <a:latin typeface="Menlo"/>
              </a:rPr>
              <a:t>-swarm-plugin&lt;/</a:t>
            </a:r>
            <a:r>
              <a:rPr lang="en-US" sz="1600" b="1" dirty="0" err="1">
                <a:solidFill>
                  <a:srgbClr val="00006D"/>
                </a:solidFill>
                <a:latin typeface="Menlo"/>
              </a:rPr>
              <a:t>artifactId</a:t>
            </a:r>
            <a:r>
              <a:rPr lang="en-US" sz="1600" b="1" dirty="0">
                <a:latin typeface="Menlo"/>
              </a:rPr>
              <a:t>&gt;</a:t>
            </a:r>
          </a:p>
          <a:p>
            <a:pPr>
              <a:spcAft>
                <a:spcPts val="0"/>
              </a:spcAft>
            </a:pPr>
            <a:r>
              <a:rPr lang="en-US" sz="1600" dirty="0">
                <a:latin typeface="Menlo"/>
              </a:rPr>
              <a:t>        &lt;/</a:t>
            </a:r>
            <a:r>
              <a:rPr lang="en-US" sz="1600" dirty="0">
                <a:solidFill>
                  <a:srgbClr val="00006D"/>
                </a:solidFill>
                <a:latin typeface="Menlo"/>
              </a:rPr>
              <a:t>plugin</a:t>
            </a:r>
            <a:r>
              <a:rPr lang="en-US" sz="1600" dirty="0">
                <a:latin typeface="Menlo"/>
              </a:rPr>
              <a:t>&gt;&lt;/</a:t>
            </a:r>
            <a:r>
              <a:rPr lang="en-US" sz="1600" dirty="0">
                <a:solidFill>
                  <a:srgbClr val="00006D"/>
                </a:solidFill>
                <a:latin typeface="Menlo"/>
              </a:rPr>
              <a:t>plugins</a:t>
            </a:r>
            <a:r>
              <a:rPr lang="en-US" sz="1600" dirty="0">
                <a:latin typeface="Menlo"/>
              </a:rPr>
              <a:t>&gt;</a:t>
            </a:r>
            <a:br>
              <a:rPr lang="en-US" sz="1600" dirty="0">
                <a:latin typeface="Menlo"/>
              </a:rPr>
            </a:br>
            <a:r>
              <a:rPr lang="en-US" sz="1600" dirty="0">
                <a:latin typeface="Menlo"/>
              </a:rPr>
              <a:t>    &lt;/</a:t>
            </a:r>
            <a:r>
              <a:rPr lang="en-US" sz="1600" dirty="0">
                <a:solidFill>
                  <a:srgbClr val="00006D"/>
                </a:solidFill>
                <a:latin typeface="Menlo"/>
              </a:rPr>
              <a:t>build</a:t>
            </a:r>
            <a:r>
              <a:rPr lang="en-US" sz="1600" dirty="0">
                <a:latin typeface="Menlo"/>
              </a:rPr>
              <a:t>&gt;</a:t>
            </a:r>
            <a:br>
              <a:rPr lang="en-US" sz="1600" dirty="0">
                <a:latin typeface="Menlo"/>
              </a:rPr>
            </a:br>
            <a:r>
              <a:rPr lang="en-US" sz="1600" dirty="0">
                <a:latin typeface="Menlo"/>
              </a:rPr>
              <a:t>&lt;/</a:t>
            </a:r>
            <a:r>
              <a:rPr lang="en-US" sz="1600" dirty="0">
                <a:solidFill>
                  <a:srgbClr val="00006D"/>
                </a:solidFill>
                <a:latin typeface="Menlo"/>
              </a:rPr>
              <a:t>profile</a:t>
            </a:r>
            <a:r>
              <a:rPr lang="en-US" sz="1600" dirty="0">
                <a:latin typeface="Menlo"/>
              </a:rPr>
              <a:t>&gt;</a:t>
            </a:r>
            <a:br>
              <a:rPr lang="en-US" sz="1600" dirty="0">
                <a:latin typeface="Menlo"/>
              </a:rPr>
            </a:br>
            <a:endParaRPr lang="en-US" sz="1600" dirty="0">
              <a:latin typeface="Menlo"/>
            </a:endParaRPr>
          </a:p>
        </p:txBody>
      </p:sp>
      <p:sp>
        <p:nvSpPr>
          <p:cNvPr id="4" name="Parchemin horizontal 3"/>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40802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err="1"/>
              <a:t>Skinny</a:t>
            </a:r>
            <a:r>
              <a:rPr lang="fr-FR" dirty="0"/>
              <a:t> </a:t>
            </a:r>
            <a:r>
              <a:rPr lang="fr-FR" dirty="0" err="1"/>
              <a:t>War</a:t>
            </a:r>
            <a:endParaRPr lang="fr-FR" dirty="0"/>
          </a:p>
          <a:p>
            <a:r>
              <a:rPr lang="fr-FR" dirty="0"/>
              <a:t>Fat Jar</a:t>
            </a:r>
          </a:p>
        </p:txBody>
      </p:sp>
      <p:pic>
        <p:nvPicPr>
          <p:cNvPr id="2" name="Image 1" descr="WildflySwarm-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810" y="1434164"/>
            <a:ext cx="2175650" cy="1126156"/>
          </a:xfrm>
          <a:prstGeom prst="rect">
            <a:avLst/>
          </a:prstGeom>
        </p:spPr>
      </p:pic>
    </p:spTree>
    <p:extLst>
      <p:ext uri="{BB962C8B-B14F-4D97-AF65-F5344CB8AC3E}">
        <p14:creationId xmlns:p14="http://schemas.microsoft.com/office/powerpoint/2010/main" val="288238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7" name="Title 4"/>
          <p:cNvSpPr>
            <a:spLocks noGrp="1"/>
          </p:cNvSpPr>
          <p:nvPr>
            <p:ph type="title" idx="4294967295"/>
          </p:nvPr>
        </p:nvSpPr>
        <p:spPr>
          <a:xfrm>
            <a:off x="3887294" y="1166582"/>
            <a:ext cx="4725987" cy="2632075"/>
          </a:xfrm>
        </p:spPr>
        <p:txBody>
          <a:bodyPr>
            <a:normAutofit/>
          </a:bodyPr>
          <a:lstStyle/>
          <a:p>
            <a:r>
              <a:rPr lang="en-US" sz="4000" b="1" dirty="0">
                <a:solidFill>
                  <a:schemeClr val="bg1"/>
                </a:solidFill>
              </a:rPr>
              <a:t>TypeScript: JavaScript that Scales</a:t>
            </a:r>
          </a:p>
        </p:txBody>
      </p:sp>
      <p:pic>
        <p:nvPicPr>
          <p:cNvPr id="8" name="Picture 7"/>
          <p:cNvPicPr>
            <a:picLocks noChangeAspect="1"/>
          </p:cNvPicPr>
          <p:nvPr/>
        </p:nvPicPr>
        <p:blipFill>
          <a:blip r:embed="rId3"/>
          <a:stretch>
            <a:fillRect/>
          </a:stretch>
        </p:blipFill>
        <p:spPr>
          <a:xfrm>
            <a:off x="879665" y="1166582"/>
            <a:ext cx="2438400" cy="24384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fr-FR">
                <a:solidFill>
                  <a:schemeClr val="tx1"/>
                </a:solidFill>
              </a:rPr>
              <a:t>Brendan Eich</a:t>
            </a:r>
            <a:endParaRPr lang="fr-FR" dirty="0">
              <a:solidFill>
                <a:schemeClr val="tx1"/>
              </a:solidFill>
            </a:endParaRPr>
          </a:p>
        </p:txBody>
      </p:sp>
      <p:pic>
        <p:nvPicPr>
          <p:cNvPr id="9" name="Content Placeholder 8"/>
          <p:cNvPicPr>
            <a:picLocks noGrp="1" noChangeAspect="1"/>
          </p:cNvPicPr>
          <p:nvPr>
            <p:ph sz="half" idx="4294967295"/>
          </p:nvPr>
        </p:nvPicPr>
        <p:blipFill>
          <a:blip r:embed="rId2"/>
          <a:stretch>
            <a:fillRect/>
          </a:stretch>
        </p:blipFill>
        <p:spPr>
          <a:xfrm>
            <a:off x="251223" y="1544039"/>
            <a:ext cx="4147596" cy="2565809"/>
          </a:xfrm>
          <a:prstGeom prst="rect">
            <a:avLst/>
          </a:prstGeom>
        </p:spPr>
      </p:pic>
      <p:sp>
        <p:nvSpPr>
          <p:cNvPr id="7" name="Text Placeholder 6"/>
          <p:cNvSpPr>
            <a:spLocks noGrp="1"/>
          </p:cNvSpPr>
          <p:nvPr>
            <p:ph type="body" sz="quarter" idx="3"/>
          </p:nvPr>
        </p:nvSpPr>
        <p:spPr/>
        <p:txBody>
          <a:bodyPr/>
          <a:lstStyle/>
          <a:p>
            <a:r>
              <a:rPr lang="fr-FR">
                <a:solidFill>
                  <a:schemeClr val="tx1"/>
                </a:solidFill>
              </a:rPr>
              <a:t>Anders Hejlsberg</a:t>
            </a:r>
            <a:endParaRPr lang="fr-FR" dirty="0">
              <a:solidFill>
                <a:schemeClr val="tx1"/>
              </a:solidFill>
            </a:endParaRPr>
          </a:p>
        </p:txBody>
      </p:sp>
      <p:sp>
        <p:nvSpPr>
          <p:cNvPr id="4" name="Title 3"/>
          <p:cNvSpPr>
            <a:spLocks noGrp="1"/>
          </p:cNvSpPr>
          <p:nvPr>
            <p:ph type="title"/>
          </p:nvPr>
        </p:nvSpPr>
        <p:spPr>
          <a:xfrm>
            <a:off x="251221" y="285750"/>
            <a:ext cx="8321279" cy="561703"/>
          </a:xfrm>
        </p:spPr>
        <p:txBody>
          <a:bodyPr>
            <a:normAutofit fontScale="90000"/>
          </a:bodyPr>
          <a:lstStyle/>
          <a:p>
            <a:r>
              <a:rPr lang="fr-FR" sz="3000" dirty="0"/>
              <a:t>Do </a:t>
            </a:r>
            <a:r>
              <a:rPr lang="fr-FR" sz="3000" dirty="0" err="1"/>
              <a:t>you</a:t>
            </a:r>
            <a:r>
              <a:rPr lang="fr-FR" sz="3000" dirty="0"/>
              <a:t> know </a:t>
            </a:r>
            <a:r>
              <a:rPr lang="fr-FR" sz="3000" dirty="0" err="1"/>
              <a:t>those</a:t>
            </a:r>
            <a:r>
              <a:rPr lang="fr-FR" sz="3000" dirty="0"/>
              <a:t> </a:t>
            </a:r>
            <a:r>
              <a:rPr lang="fr-FR" sz="3000" dirty="0" err="1"/>
              <a:t>guys</a:t>
            </a:r>
            <a:r>
              <a:rPr lang="fr-FR" sz="3000" dirty="0"/>
              <a:t> ?</a:t>
            </a:r>
          </a:p>
        </p:txBody>
      </p:sp>
      <p:pic>
        <p:nvPicPr>
          <p:cNvPr id="11" name="Content Placeholder 10"/>
          <p:cNvPicPr>
            <a:picLocks noGrp="1" noChangeAspect="1"/>
          </p:cNvPicPr>
          <p:nvPr>
            <p:ph sz="quarter" idx="4294967295"/>
          </p:nvPr>
        </p:nvPicPr>
        <p:blipFill>
          <a:blip r:embed="rId3"/>
          <a:stretch>
            <a:fillRect/>
          </a:stretch>
        </p:blipFill>
        <p:spPr>
          <a:xfrm>
            <a:off x="4572000" y="1544038"/>
            <a:ext cx="4000499" cy="2565809"/>
          </a:xfrm>
          <a:prstGeom prst="rect">
            <a:avLst/>
          </a:prstGeom>
        </p:spPr>
      </p:pic>
      <p:grpSp>
        <p:nvGrpSpPr>
          <p:cNvPr id="8" name="Group 7"/>
          <p:cNvGrpSpPr/>
          <p:nvPr/>
        </p:nvGrpSpPr>
        <p:grpSpPr>
          <a:xfrm>
            <a:off x="251221" y="4147315"/>
            <a:ext cx="4058198" cy="653672"/>
            <a:chOff x="334962" y="5693192"/>
            <a:chExt cx="5410930" cy="871562"/>
          </a:xfrm>
        </p:grpSpPr>
        <p:sp>
          <p:nvSpPr>
            <p:cNvPr id="2" name="TextBox 1"/>
            <p:cNvSpPr txBox="1"/>
            <p:nvPr/>
          </p:nvSpPr>
          <p:spPr>
            <a:xfrm>
              <a:off x="334962" y="5693192"/>
              <a:ext cx="5410930" cy="769441"/>
            </a:xfrm>
            <a:prstGeom prst="rect">
              <a:avLst/>
            </a:prstGeom>
            <a:noFill/>
          </p:spPr>
          <p:txBody>
            <a:bodyPr wrap="square" rtlCol="0">
              <a:spAutoFit/>
            </a:bodyPr>
            <a:lstStyle/>
            <a:p>
              <a:r>
                <a:rPr lang="fr-FR" sz="1050" dirty="0" err="1"/>
                <a:t>Javascript</a:t>
              </a:r>
              <a:r>
                <a:rPr lang="fr-FR" sz="1050" dirty="0"/>
                <a:t> </a:t>
              </a:r>
              <a:r>
                <a:rPr lang="fr-FR" sz="1050" dirty="0" err="1"/>
                <a:t>creator</a:t>
              </a:r>
              <a:r>
                <a:rPr lang="fr-FR" sz="1050" dirty="0"/>
                <a:t/>
              </a:r>
              <a:br>
                <a:rPr lang="fr-FR" sz="1050" dirty="0"/>
              </a:br>
              <a:r>
                <a:rPr lang="fr-FR" sz="1050" dirty="0"/>
                <a:t>CTO / CEO Mozilla </a:t>
              </a:r>
              <a:r>
                <a:rPr lang="fr-FR" sz="1050" dirty="0" err="1"/>
                <a:t>Foundation</a:t>
              </a:r>
              <a:endParaRPr lang="fr-FR" sz="1050" dirty="0"/>
            </a:p>
            <a:p>
              <a:r>
                <a:rPr lang="fr-FR" sz="1050" dirty="0"/>
                <a:t>Brave Software CEO</a:t>
              </a:r>
            </a:p>
          </p:txBody>
        </p:sp>
        <p:pic>
          <p:nvPicPr>
            <p:cNvPr id="6" name="Picture 5"/>
            <p:cNvPicPr>
              <a:picLocks noChangeAspect="1"/>
            </p:cNvPicPr>
            <p:nvPr/>
          </p:nvPicPr>
          <p:blipFill>
            <a:blip r:embed="rId4"/>
            <a:stretch>
              <a:fillRect/>
            </a:stretch>
          </p:blipFill>
          <p:spPr>
            <a:xfrm>
              <a:off x="4437681" y="6212326"/>
              <a:ext cx="1042995" cy="352428"/>
            </a:xfrm>
            <a:prstGeom prst="rect">
              <a:avLst/>
            </a:prstGeom>
          </p:spPr>
        </p:pic>
      </p:grpSp>
      <p:grpSp>
        <p:nvGrpSpPr>
          <p:cNvPr id="15" name="Group 14"/>
          <p:cNvGrpSpPr/>
          <p:nvPr/>
        </p:nvGrpSpPr>
        <p:grpSpPr>
          <a:xfrm>
            <a:off x="4514301" y="4155006"/>
            <a:ext cx="4058198" cy="653673"/>
            <a:chOff x="6019068" y="5693191"/>
            <a:chExt cx="5410930" cy="871563"/>
          </a:xfrm>
        </p:grpSpPr>
        <p:sp>
          <p:nvSpPr>
            <p:cNvPr id="13" name="TextBox 12"/>
            <p:cNvSpPr txBox="1"/>
            <p:nvPr/>
          </p:nvSpPr>
          <p:spPr>
            <a:xfrm>
              <a:off x="6019068" y="5693191"/>
              <a:ext cx="5410930" cy="769441"/>
            </a:xfrm>
            <a:prstGeom prst="rect">
              <a:avLst/>
            </a:prstGeom>
            <a:noFill/>
          </p:spPr>
          <p:txBody>
            <a:bodyPr wrap="square" rtlCol="0">
              <a:spAutoFit/>
            </a:bodyPr>
            <a:lstStyle/>
            <a:p>
              <a:r>
                <a:rPr lang="fr-FR" sz="1050" dirty="0"/>
                <a:t>C# </a:t>
              </a:r>
              <a:r>
                <a:rPr lang="fr-FR" sz="1050" dirty="0" err="1"/>
                <a:t>creator</a:t>
              </a:r>
              <a:r>
                <a:rPr lang="fr-FR" sz="1050" dirty="0"/>
                <a:t/>
              </a:r>
              <a:br>
                <a:rPr lang="fr-FR" sz="1050" dirty="0"/>
              </a:br>
              <a:r>
                <a:rPr lang="fr-FR" sz="1050" dirty="0" err="1"/>
                <a:t>Technical</a:t>
              </a:r>
              <a:r>
                <a:rPr lang="fr-FR" sz="1050" dirty="0"/>
                <a:t> </a:t>
              </a:r>
              <a:r>
                <a:rPr lang="fr-FR" sz="1050" dirty="0" err="1"/>
                <a:t>Fellow</a:t>
              </a:r>
              <a:r>
                <a:rPr lang="fr-FR" sz="1050" dirty="0"/>
                <a:t> @ Microsoft</a:t>
              </a:r>
            </a:p>
            <a:p>
              <a:r>
                <a:rPr lang="fr-FR" sz="1050" dirty="0" err="1"/>
                <a:t>TypeScript</a:t>
              </a:r>
              <a:r>
                <a:rPr lang="fr-FR" sz="1050" dirty="0"/>
                <a:t> </a:t>
              </a:r>
              <a:r>
                <a:rPr lang="fr-FR" sz="1050" dirty="0" err="1"/>
                <a:t>creator</a:t>
              </a:r>
              <a:r>
                <a:rPr lang="fr-FR" sz="1050" dirty="0"/>
                <a:t> and lead team</a:t>
              </a:r>
            </a:p>
          </p:txBody>
        </p:sp>
        <p:pic>
          <p:nvPicPr>
            <p:cNvPr id="10" name="Picture 9"/>
            <p:cNvPicPr>
              <a:picLocks noChangeAspect="1"/>
            </p:cNvPicPr>
            <p:nvPr/>
          </p:nvPicPr>
          <p:blipFill>
            <a:blip r:embed="rId5"/>
            <a:stretch>
              <a:fillRect/>
            </a:stretch>
          </p:blipFill>
          <p:spPr>
            <a:xfrm>
              <a:off x="10275773" y="6137600"/>
              <a:ext cx="1154225" cy="427154"/>
            </a:xfrm>
            <a:prstGeom prst="rect">
              <a:avLst/>
            </a:prstGeom>
          </p:spPr>
        </p:pic>
      </p:grpSp>
      <p:pic>
        <p:nvPicPr>
          <p:cNvPr id="18" name="Picture 17"/>
          <p:cNvPicPr>
            <a:picLocks noChangeAspect="1"/>
          </p:cNvPicPr>
          <p:nvPr/>
        </p:nvPicPr>
        <p:blipFill>
          <a:blip r:embed="rId6"/>
          <a:stretch>
            <a:fillRect/>
          </a:stretch>
        </p:blipFill>
        <p:spPr>
          <a:xfrm>
            <a:off x="6930942" y="0"/>
            <a:ext cx="1003974" cy="1003974"/>
          </a:xfrm>
          <a:prstGeom prst="rect">
            <a:avLst/>
          </a:prstGeom>
        </p:spPr>
      </p:pic>
      <p:pic>
        <p:nvPicPr>
          <p:cNvPr id="19" name="Picture 18"/>
          <p:cNvPicPr>
            <a:picLocks noChangeAspect="1"/>
          </p:cNvPicPr>
          <p:nvPr/>
        </p:nvPicPr>
        <p:blipFill>
          <a:blip r:embed="rId7"/>
          <a:stretch>
            <a:fillRect/>
          </a:stretch>
        </p:blipFill>
        <p:spPr>
          <a:xfrm>
            <a:off x="7933276" y="0"/>
            <a:ext cx="1004984" cy="1004984"/>
          </a:xfrm>
          <a:prstGeom prst="rect">
            <a:avLst/>
          </a:prstGeom>
        </p:spPr>
      </p:pic>
    </p:spTree>
    <p:extLst>
      <p:ext uri="{BB962C8B-B14F-4D97-AF65-F5344CB8AC3E}">
        <p14:creationId xmlns:p14="http://schemas.microsoft.com/office/powerpoint/2010/main" val="320885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1000"/>
                                        <p:tgtEl>
                                          <p:spTgt spid="7">
                                            <p:txEl>
                                              <p:pRg st="0" end="0"/>
                                            </p:txEl>
                                          </p:spTgt>
                                        </p:tgtEl>
                                      </p:cBhvr>
                                    </p:animEffect>
                                    <p:anim calcmode="lin" valueType="num">
                                      <p:cBhvr>
                                        <p:cTn id="2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Agenda</a:t>
            </a:r>
          </a:p>
        </p:txBody>
      </p:sp>
      <p:sp>
        <p:nvSpPr>
          <p:cNvPr id="110"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en" dirty="0"/>
              <a:t>Enterprise Java </a:t>
            </a:r>
            <a:r>
              <a:rPr lang="en" dirty="0" err="1"/>
              <a:t>MicroProfile</a:t>
            </a:r>
            <a:r>
              <a:rPr lang="en" dirty="0"/>
              <a:t> </a:t>
            </a:r>
            <a:endParaRPr lang="fr-FR" dirty="0"/>
          </a:p>
          <a:p>
            <a:pPr marL="571500" lvl="0" indent="-342900">
              <a:buFont typeface="Arial"/>
              <a:buChar char="•"/>
            </a:pPr>
            <a:r>
              <a:rPr lang="en" dirty="0" err="1"/>
              <a:t>TypeScript</a:t>
            </a:r>
            <a:endParaRPr lang="fr-FR" dirty="0"/>
          </a:p>
          <a:p>
            <a:pPr marL="571500" lvl="0" indent="-342900">
              <a:spcBef>
                <a:spcPts val="0"/>
              </a:spcBef>
              <a:buFont typeface="Arial"/>
              <a:buChar char="•"/>
            </a:pPr>
            <a:r>
              <a:rPr lang="fr-FR" dirty="0"/>
              <a:t>Docker</a:t>
            </a:r>
          </a:p>
          <a:p>
            <a:pPr marL="571500" lvl="0" indent="-342900">
              <a:spcBef>
                <a:spcPts val="0"/>
              </a:spcBef>
              <a:buFont typeface="Arial"/>
              <a:buChar char="•"/>
            </a:pPr>
            <a:r>
              <a:rPr lang="fr-FR" dirty="0" err="1"/>
              <a:t>Angular</a:t>
            </a:r>
            <a:r>
              <a:rPr lang="fr-FR" dirty="0"/>
              <a:t> 2</a:t>
            </a:r>
          </a:p>
          <a:p>
            <a:pPr marL="571500" lvl="0" indent="-342900">
              <a:spcBef>
                <a:spcPts val="0"/>
              </a:spcBef>
              <a:buFont typeface="Arial"/>
              <a:buChar char="•"/>
            </a:pPr>
            <a:r>
              <a:rPr lang="fr-FR" dirty="0">
                <a:solidFill>
                  <a:srgbClr val="008000"/>
                </a:solidFill>
              </a:rPr>
              <a:t>Break</a:t>
            </a:r>
            <a:endParaRPr lang="en" dirty="0">
              <a:solidFill>
                <a:srgbClr val="008000"/>
              </a:solidFill>
            </a:endParaRPr>
          </a:p>
          <a:p>
            <a:pPr marL="571500" lvl="0" indent="-342900">
              <a:buFont typeface="Arial"/>
              <a:buChar char="•"/>
            </a:pPr>
            <a:r>
              <a:rPr lang="en" dirty="0"/>
              <a:t>Exposing </a:t>
            </a:r>
            <a:r>
              <a:rPr lang="fr-FR" dirty="0"/>
              <a:t>&amp; </a:t>
            </a:r>
            <a:r>
              <a:rPr lang="fr-FR" dirty="0" err="1"/>
              <a:t>consuming</a:t>
            </a:r>
            <a:r>
              <a:rPr lang="fr-FR" dirty="0"/>
              <a:t> </a:t>
            </a:r>
            <a:r>
              <a:rPr lang="en" dirty="0"/>
              <a:t>REST </a:t>
            </a:r>
            <a:r>
              <a:rPr lang="fr-FR" dirty="0"/>
              <a:t>APIs</a:t>
            </a:r>
            <a:r>
              <a:rPr lang="en" dirty="0"/>
              <a:t> with </a:t>
            </a:r>
            <a:r>
              <a:rPr lang="fr-FR" dirty="0" err="1"/>
              <a:t>Angular</a:t>
            </a:r>
            <a:r>
              <a:rPr lang="fr-FR" dirty="0"/>
              <a:t> 2</a:t>
            </a:r>
            <a:endParaRPr lang="en" dirty="0"/>
          </a:p>
          <a:p>
            <a:pPr marL="571500" lvl="0" indent="-342900">
              <a:buFont typeface="Arial"/>
              <a:buChar char="•"/>
            </a:pPr>
            <a:r>
              <a:rPr lang="fr-FR" dirty="0"/>
              <a:t>Tips and tricks:</a:t>
            </a:r>
          </a:p>
          <a:p>
            <a:pPr marL="811213" lvl="1" indent="-274638">
              <a:buFont typeface="Arial"/>
              <a:buChar char="•"/>
            </a:pPr>
            <a:r>
              <a:rPr lang="fr-FR" dirty="0"/>
              <a:t>APIs, </a:t>
            </a:r>
            <a:r>
              <a:rPr lang="fr-FR" dirty="0" err="1"/>
              <a:t>Swagger</a:t>
            </a:r>
            <a:r>
              <a:rPr lang="fr-FR" dirty="0"/>
              <a:t>, Cors, </a:t>
            </a:r>
            <a:r>
              <a:rPr lang="fr-FR" dirty="0" err="1"/>
              <a:t>Hateoas</a:t>
            </a:r>
            <a:r>
              <a:rPr lang="fr-FR" dirty="0"/>
              <a:t>, </a:t>
            </a:r>
            <a:r>
              <a:rPr lang="fr-FR" dirty="0" err="1"/>
              <a:t>Etag</a:t>
            </a:r>
            <a:r>
              <a:rPr lang="fr-FR" dirty="0"/>
              <a:t>, JWT, </a:t>
            </a:r>
            <a:r>
              <a:rPr lang="fr-FR" dirty="0" err="1"/>
              <a:t>Scaling</a:t>
            </a:r>
            <a:endParaRPr lang="en" dirty="0"/>
          </a:p>
        </p:txBody>
      </p:sp>
      <p:sp>
        <p:nvSpPr>
          <p:cNvPr id="2" name="Flèche vers le bas 1"/>
          <p:cNvSpPr/>
          <p:nvPr/>
        </p:nvSpPr>
        <p:spPr>
          <a:xfrm rot="1309492">
            <a:off x="7727465" y="3292232"/>
            <a:ext cx="967154" cy="10843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ZoneTexte 2"/>
          <p:cNvSpPr txBox="1"/>
          <p:nvPr/>
        </p:nvSpPr>
        <p:spPr>
          <a:xfrm>
            <a:off x="7418154" y="2833077"/>
            <a:ext cx="1794231" cy="400110"/>
          </a:xfrm>
          <a:prstGeom prst="rect">
            <a:avLst/>
          </a:prstGeom>
          <a:noFill/>
        </p:spPr>
        <p:txBody>
          <a:bodyPr wrap="none" rtlCol="0">
            <a:spAutoFit/>
          </a:bodyPr>
          <a:lstStyle/>
          <a:p>
            <a:r>
              <a:rPr lang="en-US" sz="2000" dirty="0"/>
              <a:t>Ask questions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62228" y="0"/>
            <a:ext cx="6384568" cy="4788426"/>
          </a:xfrm>
          <a:prstGeom prst="rect">
            <a:avLst/>
          </a:prstGeom>
        </p:spPr>
      </p:pic>
    </p:spTree>
    <p:extLst>
      <p:ext uri="{BB962C8B-B14F-4D97-AF65-F5344CB8AC3E}">
        <p14:creationId xmlns:p14="http://schemas.microsoft.com/office/powerpoint/2010/main" val="149970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 y="0"/>
            <a:ext cx="9170670" cy="5143500"/>
          </a:xfrm>
          <a:prstGeom prst="rect">
            <a:avLst/>
          </a:prstGeom>
        </p:spPr>
      </p:pic>
    </p:spTree>
    <p:extLst>
      <p:ext uri="{BB962C8B-B14F-4D97-AF65-F5344CB8AC3E}">
        <p14:creationId xmlns:p14="http://schemas.microsoft.com/office/powerpoint/2010/main" val="4033867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918" y="285750"/>
            <a:ext cx="7492483" cy="561703"/>
          </a:xfrm>
        </p:spPr>
        <p:txBody>
          <a:bodyPr>
            <a:normAutofit fontScale="90000"/>
          </a:bodyPr>
          <a:lstStyle/>
          <a:p>
            <a:r>
              <a:rPr lang="fr-FR" dirty="0"/>
              <a:t>ES6 / </a:t>
            </a:r>
            <a:r>
              <a:rPr lang="fr-FR" dirty="0" err="1"/>
              <a:t>EcmaScript</a:t>
            </a:r>
            <a:r>
              <a:rPr lang="fr-FR" dirty="0"/>
              <a:t> 2015 / ES2015</a:t>
            </a:r>
          </a:p>
        </p:txBody>
      </p:sp>
      <p:sp>
        <p:nvSpPr>
          <p:cNvPr id="4" name="Rectangle 3"/>
          <p:cNvSpPr/>
          <p:nvPr/>
        </p:nvSpPr>
        <p:spPr>
          <a:xfrm>
            <a:off x="978414" y="1447712"/>
            <a:ext cx="2765684" cy="1569660"/>
          </a:xfrm>
          <a:prstGeom prst="rect">
            <a:avLst/>
          </a:prstGeom>
        </p:spPr>
        <p:txBody>
          <a:bodyPr wrap="square">
            <a:spAutoFit/>
          </a:bodyPr>
          <a:lstStyle/>
          <a:p>
            <a:pPr algn="r"/>
            <a:r>
              <a:rPr lang="en-US" sz="2400" dirty="0">
                <a:latin typeface="+mj-lt"/>
              </a:rPr>
              <a:t>ES6 is the most important update of JavaScript</a:t>
            </a:r>
          </a:p>
          <a:p>
            <a:pPr algn="r"/>
            <a:endParaRPr lang="en-US" sz="2400" dirty="0">
              <a:latin typeface="+mj-lt"/>
            </a:endParaRPr>
          </a:p>
        </p:txBody>
      </p:sp>
      <p:pic>
        <p:nvPicPr>
          <p:cNvPr id="6" name="Picture 5"/>
          <p:cNvPicPr>
            <a:picLocks noChangeAspect="1"/>
          </p:cNvPicPr>
          <p:nvPr/>
        </p:nvPicPr>
        <p:blipFill>
          <a:blip r:embed="rId2"/>
          <a:stretch>
            <a:fillRect/>
          </a:stretch>
        </p:blipFill>
        <p:spPr>
          <a:xfrm>
            <a:off x="4439663" y="1447712"/>
            <a:ext cx="3059813" cy="2039876"/>
          </a:xfrm>
          <a:prstGeom prst="rect">
            <a:avLst/>
          </a:prstGeom>
        </p:spPr>
      </p:pic>
      <p:sp>
        <p:nvSpPr>
          <p:cNvPr id="5" name="Rectangle 4"/>
          <p:cNvSpPr/>
          <p:nvPr/>
        </p:nvSpPr>
        <p:spPr>
          <a:xfrm>
            <a:off x="173303" y="3704239"/>
            <a:ext cx="8899577" cy="553998"/>
          </a:xfrm>
          <a:prstGeom prst="rect">
            <a:avLst/>
          </a:prstGeom>
        </p:spPr>
        <p:txBody>
          <a:bodyPr wrap="square">
            <a:spAutoFit/>
          </a:bodyPr>
          <a:lstStyle/>
          <a:p>
            <a:r>
              <a:rPr lang="en-US" sz="1500" i="1" dirty="0">
                <a:latin typeface="+mj-lt"/>
              </a:rPr>
              <a:t>Brendan </a:t>
            </a:r>
            <a:r>
              <a:rPr lang="en-US" sz="1500" i="1" dirty="0" err="1">
                <a:latin typeface="+mj-lt"/>
              </a:rPr>
              <a:t>Eich</a:t>
            </a:r>
            <a:r>
              <a:rPr lang="en-US" sz="1500" i="1" dirty="0">
                <a:latin typeface="+mj-lt"/>
              </a:rPr>
              <a:t> : - “We want to go faster. “</a:t>
            </a:r>
          </a:p>
          <a:p>
            <a:r>
              <a:rPr lang="en-US" sz="1500" i="1" dirty="0">
                <a:latin typeface="+mj-lt"/>
              </a:rPr>
              <a:t>	       - “Every year, a new spec that will be shipped in nighty versions of moderns browsers”</a:t>
            </a:r>
          </a:p>
        </p:txBody>
      </p:sp>
      <p:pic>
        <p:nvPicPr>
          <p:cNvPr id="7" name="Picture 6"/>
          <p:cNvPicPr>
            <a:picLocks noChangeAspect="1"/>
          </p:cNvPicPr>
          <p:nvPr/>
        </p:nvPicPr>
        <p:blipFill>
          <a:blip r:embed="rId3"/>
          <a:stretch>
            <a:fillRect/>
          </a:stretch>
        </p:blipFill>
        <p:spPr>
          <a:xfrm>
            <a:off x="8139016" y="0"/>
            <a:ext cx="1004984" cy="1004984"/>
          </a:xfrm>
          <a:prstGeom prst="rect">
            <a:avLst/>
          </a:prstGeom>
        </p:spPr>
      </p:pic>
    </p:spTree>
    <p:extLst>
      <p:ext uri="{BB962C8B-B14F-4D97-AF65-F5344CB8AC3E}">
        <p14:creationId xmlns:p14="http://schemas.microsoft.com/office/powerpoint/2010/main" val="32592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202" y="285750"/>
            <a:ext cx="7552199" cy="561703"/>
          </a:xfrm>
        </p:spPr>
        <p:txBody>
          <a:bodyPr>
            <a:normAutofit fontScale="90000"/>
          </a:bodyPr>
          <a:lstStyle/>
          <a:p>
            <a:r>
              <a:rPr lang="fr-FR" dirty="0" err="1"/>
              <a:t>Ecmascript</a:t>
            </a:r>
            <a:r>
              <a:rPr lang="fr-FR" dirty="0"/>
              <a:t> </a:t>
            </a:r>
            <a:r>
              <a:rPr lang="fr-FR" dirty="0" err="1"/>
              <a:t>evolution</a:t>
            </a:r>
            <a:endParaRPr lang="fr-FR" dirty="0"/>
          </a:p>
        </p:txBody>
      </p:sp>
      <p:graphicFrame>
        <p:nvGraphicFramePr>
          <p:cNvPr id="7" name="Diagram 6"/>
          <p:cNvGraphicFramePr/>
          <p:nvPr>
            <p:extLst>
              <p:ext uri="{D42A27DB-BD31-4B8C-83A1-F6EECF244321}">
                <p14:modId xmlns:p14="http://schemas.microsoft.com/office/powerpoint/2010/main" val="56658187"/>
              </p:ext>
            </p:extLst>
          </p:nvPr>
        </p:nvGraphicFramePr>
        <p:xfrm>
          <a:off x="-628963" y="101194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peech Bubble: Rectangle 7"/>
          <p:cNvSpPr/>
          <p:nvPr/>
        </p:nvSpPr>
        <p:spPr>
          <a:xfrm>
            <a:off x="6222791" y="4142906"/>
            <a:ext cx="2231660" cy="680178"/>
          </a:xfrm>
          <a:prstGeom prst="wedgeRectCallout">
            <a:avLst>
              <a:gd name="adj1" fmla="val -199423"/>
              <a:gd name="adj2" fmla="val 17911"/>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bg2">
                    <a:lumMod val="10000"/>
                  </a:schemeClr>
                </a:solidFill>
              </a:rPr>
              <a:t>Core</a:t>
            </a:r>
            <a:r>
              <a:rPr lang="fr-FR" sz="1050" dirty="0">
                <a:solidFill>
                  <a:schemeClr val="bg2">
                    <a:lumMod val="10000"/>
                  </a:schemeClr>
                </a:solidFill>
              </a:rPr>
              <a:t> </a:t>
            </a:r>
            <a:r>
              <a:rPr lang="fr-FR" sz="1050" dirty="0" err="1">
                <a:solidFill>
                  <a:schemeClr val="bg2">
                    <a:lumMod val="10000"/>
                  </a:schemeClr>
                </a:solidFill>
              </a:rPr>
              <a:t>features</a:t>
            </a:r>
            <a:r>
              <a:rPr lang="fr-FR" sz="1050" dirty="0">
                <a:solidFill>
                  <a:schemeClr val="bg2">
                    <a:lumMod val="10000"/>
                  </a:schemeClr>
                </a:solidFill>
              </a:rPr>
              <a:t/>
            </a:r>
            <a:br>
              <a:rPr lang="fr-FR" sz="1050" dirty="0">
                <a:solidFill>
                  <a:schemeClr val="bg2">
                    <a:lumMod val="10000"/>
                  </a:schemeClr>
                </a:solidFill>
              </a:rPr>
            </a:br>
            <a:r>
              <a:rPr lang="fr-FR" sz="1050" dirty="0">
                <a:solidFill>
                  <a:schemeClr val="bg2">
                    <a:lumMod val="10000"/>
                  </a:schemeClr>
                </a:solidFill>
              </a:rPr>
              <a:t>1997 ~~ 1999</a:t>
            </a:r>
          </a:p>
        </p:txBody>
      </p:sp>
      <p:sp>
        <p:nvSpPr>
          <p:cNvPr id="9" name="Speech Bubble: Rectangle 8"/>
          <p:cNvSpPr/>
          <p:nvPr/>
        </p:nvSpPr>
        <p:spPr>
          <a:xfrm>
            <a:off x="6222790" y="3333438"/>
            <a:ext cx="2231660" cy="692184"/>
          </a:xfrm>
          <a:prstGeom prst="wedgeRectCallout">
            <a:avLst>
              <a:gd name="adj1" fmla="val -182547"/>
              <a:gd name="adj2" fmla="val -1273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new </a:t>
            </a:r>
            <a:r>
              <a:rPr lang="fr-FR" sz="1050" dirty="0" err="1"/>
              <a:t>functions</a:t>
            </a:r>
            <a:r>
              <a:rPr lang="fr-FR" sz="1050" dirty="0"/>
              <a:t> </a:t>
            </a:r>
            <a:br>
              <a:rPr lang="fr-FR" sz="1050" dirty="0"/>
            </a:br>
            <a:r>
              <a:rPr lang="fr-FR" sz="1050" dirty="0"/>
              <a:t>strict mode, </a:t>
            </a:r>
            <a:r>
              <a:rPr lang="fr-FR" sz="1050" dirty="0" err="1"/>
              <a:t>json</a:t>
            </a:r>
            <a:endParaRPr lang="fr-FR" sz="1050" dirty="0"/>
          </a:p>
          <a:p>
            <a:pPr algn="ctr"/>
            <a:r>
              <a:rPr lang="fr-FR" sz="1050" dirty="0"/>
              <a:t>2009</a:t>
            </a:r>
          </a:p>
        </p:txBody>
      </p:sp>
      <p:sp>
        <p:nvSpPr>
          <p:cNvPr id="10" name="Speech Bubble: Rectangle 9"/>
          <p:cNvSpPr/>
          <p:nvPr/>
        </p:nvSpPr>
        <p:spPr>
          <a:xfrm>
            <a:off x="6222790" y="2311123"/>
            <a:ext cx="2231660" cy="849500"/>
          </a:xfrm>
          <a:prstGeom prst="wedgeRectCallout">
            <a:avLst>
              <a:gd name="adj1" fmla="val -189852"/>
              <a:gd name="adj2" fmla="val -1525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class, promises, </a:t>
            </a:r>
            <a:r>
              <a:rPr lang="fr-FR" sz="1050" dirty="0" err="1"/>
              <a:t>generators</a:t>
            </a:r>
            <a:r>
              <a:rPr lang="fr-FR" sz="1050" dirty="0"/>
              <a:t>, </a:t>
            </a:r>
            <a:r>
              <a:rPr lang="fr-FR" sz="1050" dirty="0" err="1"/>
              <a:t>arrow</a:t>
            </a:r>
            <a:r>
              <a:rPr lang="fr-FR" sz="1050" dirty="0"/>
              <a:t> </a:t>
            </a:r>
            <a:r>
              <a:rPr lang="fr-FR" sz="1050" dirty="0" err="1"/>
              <a:t>functions</a:t>
            </a:r>
            <a:r>
              <a:rPr lang="fr-FR" sz="1050" dirty="0"/>
              <a:t>,  new </a:t>
            </a:r>
            <a:r>
              <a:rPr lang="fr-FR" sz="1050" dirty="0" err="1"/>
              <a:t>syntax</a:t>
            </a:r>
            <a:r>
              <a:rPr lang="fr-FR" sz="1050" dirty="0"/>
              <a:t> and concepts …</a:t>
            </a:r>
            <a:br>
              <a:rPr lang="fr-FR" sz="1050" dirty="0"/>
            </a:br>
            <a:r>
              <a:rPr lang="fr-FR" sz="1050" dirty="0"/>
              <a:t>2015</a:t>
            </a:r>
          </a:p>
        </p:txBody>
      </p:sp>
      <p:sp>
        <p:nvSpPr>
          <p:cNvPr id="11" name="Speech Bubble: Rectangle 10"/>
          <p:cNvSpPr/>
          <p:nvPr/>
        </p:nvSpPr>
        <p:spPr>
          <a:xfrm>
            <a:off x="6222790" y="1433053"/>
            <a:ext cx="2231660" cy="793368"/>
          </a:xfrm>
          <a:prstGeom prst="wedgeRectCallout">
            <a:avLst>
              <a:gd name="adj1" fmla="val -192118"/>
              <a:gd name="adj2" fmla="val -377"/>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solidFill>
                  <a:schemeClr val="tx1"/>
                </a:solidFill>
              </a:rPr>
              <a:t>Exponential</a:t>
            </a:r>
            <a:r>
              <a:rPr lang="fr-FR" sz="1050" dirty="0">
                <a:solidFill>
                  <a:schemeClr val="tx1"/>
                </a:solidFill>
              </a:rPr>
              <a:t> (**), </a:t>
            </a:r>
            <a:r>
              <a:rPr lang="fr-FR" sz="1050" dirty="0" err="1">
                <a:solidFill>
                  <a:schemeClr val="tx1"/>
                </a:solidFill>
              </a:rPr>
              <a:t>array.includes</a:t>
            </a:r>
            <a:r>
              <a:rPr lang="fr-FR" sz="1050" dirty="0">
                <a:solidFill>
                  <a:schemeClr val="tx1"/>
                </a:solidFill>
              </a:rPr>
              <a:t>, </a:t>
            </a:r>
            <a:br>
              <a:rPr lang="fr-FR" sz="1050" dirty="0">
                <a:solidFill>
                  <a:schemeClr val="tx1"/>
                </a:solidFill>
              </a:rPr>
            </a:br>
            <a:r>
              <a:rPr lang="fr-FR" sz="1050" dirty="0">
                <a:solidFill>
                  <a:schemeClr val="tx1"/>
                </a:solidFill>
              </a:rPr>
              <a:t>2016</a:t>
            </a:r>
          </a:p>
        </p:txBody>
      </p:sp>
      <p:pic>
        <p:nvPicPr>
          <p:cNvPr id="12" name="Picture 11"/>
          <p:cNvPicPr>
            <a:picLocks noChangeAspect="1"/>
          </p:cNvPicPr>
          <p:nvPr/>
        </p:nvPicPr>
        <p:blipFill>
          <a:blip r:embed="rId7"/>
          <a:stretch>
            <a:fillRect/>
          </a:stretch>
        </p:blipFill>
        <p:spPr>
          <a:xfrm>
            <a:off x="8139016" y="0"/>
            <a:ext cx="1004984" cy="1004984"/>
          </a:xfrm>
          <a:prstGeom prst="rect">
            <a:avLst/>
          </a:prstGeom>
        </p:spPr>
      </p:pic>
    </p:spTree>
    <p:extLst>
      <p:ext uri="{BB962C8B-B14F-4D97-AF65-F5344CB8AC3E}">
        <p14:creationId xmlns:p14="http://schemas.microsoft.com/office/powerpoint/2010/main" val="31210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062" y="2150850"/>
            <a:ext cx="8520600" cy="841800"/>
          </a:xfrm>
        </p:spPr>
        <p:txBody>
          <a:bodyPr>
            <a:normAutofit/>
          </a:bodyPr>
          <a:lstStyle/>
          <a:p>
            <a:r>
              <a:rPr lang="fr-FR" dirty="0"/>
              <a:t>Rise of the </a:t>
            </a:r>
            <a:r>
              <a:rPr lang="fr-FR" dirty="0" err="1"/>
              <a:t>transpilers</a:t>
            </a:r>
            <a:r>
              <a:rPr lang="fr-FR" dirty="0"/>
              <a:t>: </a:t>
            </a:r>
            <a:r>
              <a:rPr lang="fr-FR" dirty="0" err="1"/>
              <a:t>Typescript</a:t>
            </a:r>
            <a:r>
              <a:rPr lang="fr-FR" dirty="0"/>
              <a:t> 2.0</a:t>
            </a:r>
          </a:p>
        </p:txBody>
      </p:sp>
    </p:spTree>
    <p:extLst>
      <p:ext uri="{BB962C8B-B14F-4D97-AF65-F5344CB8AC3E}">
        <p14:creationId xmlns:p14="http://schemas.microsoft.com/office/powerpoint/2010/main" val="1736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fr-FR" dirty="0" err="1">
                <a:solidFill>
                  <a:schemeClr val="tx1"/>
                </a:solidFill>
              </a:rPr>
              <a:t>Transpiler</a:t>
            </a:r>
            <a:endParaRPr lang="fr-FR" dirty="0">
              <a:solidFill>
                <a:schemeClr val="tx1"/>
              </a:solidFill>
            </a:endParaRPr>
          </a:p>
        </p:txBody>
      </p:sp>
      <p:sp>
        <p:nvSpPr>
          <p:cNvPr id="5" name="Text Placeholder 4"/>
          <p:cNvSpPr>
            <a:spLocks noGrp="1"/>
          </p:cNvSpPr>
          <p:nvPr>
            <p:ph type="body" sz="quarter" idx="3"/>
          </p:nvPr>
        </p:nvSpPr>
        <p:spPr/>
        <p:txBody>
          <a:bodyPr/>
          <a:lstStyle/>
          <a:p>
            <a:r>
              <a:rPr lang="fr-FR" dirty="0">
                <a:solidFill>
                  <a:schemeClr val="tx1"/>
                </a:solidFill>
              </a:rPr>
              <a:t>Compiler</a:t>
            </a:r>
          </a:p>
        </p:txBody>
      </p:sp>
      <p:sp>
        <p:nvSpPr>
          <p:cNvPr id="2" name="Title 1"/>
          <p:cNvSpPr>
            <a:spLocks noGrp="1"/>
          </p:cNvSpPr>
          <p:nvPr>
            <p:ph type="title"/>
          </p:nvPr>
        </p:nvSpPr>
        <p:spPr>
          <a:xfrm>
            <a:off x="1927412" y="285750"/>
            <a:ext cx="6645088" cy="561703"/>
          </a:xfrm>
        </p:spPr>
        <p:txBody>
          <a:bodyPr>
            <a:normAutofit fontScale="90000"/>
          </a:bodyPr>
          <a:lstStyle/>
          <a:p>
            <a:r>
              <a:rPr lang="fr-FR" sz="3000" dirty="0" err="1"/>
              <a:t>Transpiler</a:t>
            </a:r>
            <a:r>
              <a:rPr lang="fr-FR" sz="3000" dirty="0"/>
              <a:t> vs Compiler</a:t>
            </a:r>
          </a:p>
        </p:txBody>
      </p:sp>
      <p:sp>
        <p:nvSpPr>
          <p:cNvPr id="6" name="Content Placeholder 5"/>
          <p:cNvSpPr>
            <a:spLocks noGrp="1"/>
          </p:cNvSpPr>
          <p:nvPr>
            <p:ph sz="half" idx="13"/>
          </p:nvPr>
        </p:nvSpPr>
        <p:spPr>
          <a:xfrm>
            <a:off x="251222" y="1552721"/>
            <a:ext cx="4186883" cy="1201365"/>
          </a:xfrm>
        </p:spPr>
        <p:txBody>
          <a:bodyPr>
            <a:normAutofit fontScale="62500" lnSpcReduction="20000"/>
          </a:bodyPr>
          <a:lstStyle/>
          <a:p>
            <a:r>
              <a:rPr lang="en-US" dirty="0"/>
              <a:t>is a specific term for taking source code written in one language and transforming into another language that has a similar level of abstraction</a:t>
            </a:r>
            <a:br>
              <a:rPr lang="en-US" dirty="0"/>
            </a:br>
            <a:endParaRPr lang="en-US" dirty="0"/>
          </a:p>
          <a:p>
            <a:r>
              <a:rPr lang="fr-FR" dirty="0" err="1"/>
              <a:t>TypeScript</a:t>
            </a:r>
            <a:r>
              <a:rPr lang="fr-FR" dirty="0"/>
              <a:t> (</a:t>
            </a:r>
            <a:r>
              <a:rPr lang="fr-FR" dirty="0" err="1"/>
              <a:t>subclass</a:t>
            </a:r>
            <a:r>
              <a:rPr lang="fr-FR" dirty="0"/>
              <a:t> of JavaScript) to JavaScript</a:t>
            </a:r>
          </a:p>
        </p:txBody>
      </p:sp>
      <p:sp>
        <p:nvSpPr>
          <p:cNvPr id="4" name="Content Placeholder 3"/>
          <p:cNvSpPr>
            <a:spLocks noGrp="1"/>
          </p:cNvSpPr>
          <p:nvPr>
            <p:ph sz="half" idx="2"/>
          </p:nvPr>
        </p:nvSpPr>
        <p:spPr>
          <a:xfrm>
            <a:off x="4576000" y="1551508"/>
            <a:ext cx="3996500" cy="989761"/>
          </a:xfrm>
        </p:spPr>
        <p:txBody>
          <a:bodyPr>
            <a:normAutofit fontScale="55000" lnSpcReduction="20000"/>
          </a:bodyPr>
          <a:lstStyle/>
          <a:p>
            <a:r>
              <a:rPr lang="en-US" dirty="0"/>
              <a:t>is the general term for taking source code written in one language and transforming into another</a:t>
            </a:r>
          </a:p>
          <a:p>
            <a:r>
              <a:rPr lang="fr-FR" dirty="0"/>
              <a:t/>
            </a:r>
            <a:br>
              <a:rPr lang="fr-FR" dirty="0"/>
            </a:br>
            <a:r>
              <a:rPr lang="fr-FR" dirty="0"/>
              <a:t>C# to IL </a:t>
            </a:r>
          </a:p>
          <a:p>
            <a:r>
              <a:rPr lang="fr-FR" dirty="0"/>
              <a:t>Java to </a:t>
            </a:r>
            <a:r>
              <a:rPr lang="fr-FR" dirty="0" err="1"/>
              <a:t>ByteCode</a:t>
            </a:r>
            <a:endParaRPr lang="en-US" dirty="0"/>
          </a:p>
        </p:txBody>
      </p:sp>
      <p:pic>
        <p:nvPicPr>
          <p:cNvPr id="8" name="Picture 7"/>
          <p:cNvPicPr>
            <a:picLocks noChangeAspect="1"/>
          </p:cNvPicPr>
          <p:nvPr/>
        </p:nvPicPr>
        <p:blipFill>
          <a:blip r:embed="rId3"/>
          <a:stretch>
            <a:fillRect/>
          </a:stretch>
        </p:blipFill>
        <p:spPr>
          <a:xfrm>
            <a:off x="246388" y="3367496"/>
            <a:ext cx="1884214" cy="1296283"/>
          </a:xfrm>
          <a:prstGeom prst="rect">
            <a:avLst/>
          </a:prstGeom>
        </p:spPr>
      </p:pic>
      <p:pic>
        <p:nvPicPr>
          <p:cNvPr id="9" name="Picture 8"/>
          <p:cNvPicPr>
            <a:picLocks noChangeAspect="1"/>
          </p:cNvPicPr>
          <p:nvPr/>
        </p:nvPicPr>
        <p:blipFill>
          <a:blip r:embed="rId4"/>
          <a:stretch>
            <a:fillRect/>
          </a:stretch>
        </p:blipFill>
        <p:spPr>
          <a:xfrm>
            <a:off x="2557515" y="3367496"/>
            <a:ext cx="2592566" cy="1296283"/>
          </a:xfrm>
          <a:prstGeom prst="rect">
            <a:avLst/>
          </a:prstGeom>
        </p:spPr>
      </p:pic>
      <p:pic>
        <p:nvPicPr>
          <p:cNvPr id="11" name="Picture 10"/>
          <p:cNvPicPr>
            <a:picLocks noChangeAspect="1"/>
          </p:cNvPicPr>
          <p:nvPr/>
        </p:nvPicPr>
        <p:blipFill>
          <a:blip r:embed="rId5"/>
          <a:stretch>
            <a:fillRect/>
          </a:stretch>
        </p:blipFill>
        <p:spPr>
          <a:xfrm>
            <a:off x="5657516" y="3367495"/>
            <a:ext cx="1406318" cy="1343034"/>
          </a:xfrm>
          <a:prstGeom prst="rect">
            <a:avLst/>
          </a:prstGeom>
        </p:spPr>
      </p:pic>
      <p:pic>
        <p:nvPicPr>
          <p:cNvPr id="13" name="Picture 12"/>
          <p:cNvPicPr>
            <a:picLocks noChangeAspect="1"/>
          </p:cNvPicPr>
          <p:nvPr/>
        </p:nvPicPr>
        <p:blipFill>
          <a:blip r:embed="rId6"/>
          <a:stretch>
            <a:fillRect/>
          </a:stretch>
        </p:blipFill>
        <p:spPr>
          <a:xfrm>
            <a:off x="7461208" y="3367495"/>
            <a:ext cx="1320860" cy="1320860"/>
          </a:xfrm>
          <a:prstGeom prst="rect">
            <a:avLst/>
          </a:prstGeom>
        </p:spPr>
      </p:pic>
      <p:sp>
        <p:nvSpPr>
          <p:cNvPr id="14" name="Rectangle 13"/>
          <p:cNvSpPr/>
          <p:nvPr/>
        </p:nvSpPr>
        <p:spPr>
          <a:xfrm>
            <a:off x="2103939" y="4583571"/>
            <a:ext cx="4936121" cy="253916"/>
          </a:xfrm>
          <a:prstGeom prst="rect">
            <a:avLst/>
          </a:prstGeom>
        </p:spPr>
        <p:txBody>
          <a:bodyPr wrap="square">
            <a:spAutoFit/>
          </a:bodyPr>
          <a:lstStyle/>
          <a:p>
            <a:r>
              <a:rPr lang="en-US" sz="1050" i="1" dirty="0"/>
              <a:t>"</a:t>
            </a:r>
            <a:r>
              <a:rPr lang="en-US" sz="1050" i="1" dirty="0" err="1"/>
              <a:t>CoffeeScript</a:t>
            </a:r>
            <a:r>
              <a:rPr lang="en-US" sz="1050" i="1" dirty="0"/>
              <a:t> is to Ruby as </a:t>
            </a:r>
            <a:r>
              <a:rPr lang="en-US" sz="1050" i="1" dirty="0" err="1"/>
              <a:t>TypeScript</a:t>
            </a:r>
            <a:r>
              <a:rPr lang="en-US" sz="1050" i="1" dirty="0"/>
              <a:t> is to Java/C#/C++." - </a:t>
            </a:r>
            <a:r>
              <a:rPr lang="en-US" sz="1050" dirty="0"/>
              <a:t>Luke Hoban</a:t>
            </a:r>
            <a:endParaRPr lang="fr-FR" sz="1050" dirty="0"/>
          </a:p>
        </p:txBody>
      </p:sp>
      <p:pic>
        <p:nvPicPr>
          <p:cNvPr id="12" name="Picture 11"/>
          <p:cNvPicPr>
            <a:picLocks noChangeAspect="1"/>
          </p:cNvPicPr>
          <p:nvPr/>
        </p:nvPicPr>
        <p:blipFill>
          <a:blip r:embed="rId7"/>
          <a:stretch>
            <a:fillRect/>
          </a:stretch>
        </p:blipFill>
        <p:spPr>
          <a:xfrm>
            <a:off x="6944597" y="1"/>
            <a:ext cx="1004983" cy="1004983"/>
          </a:xfrm>
          <a:prstGeom prst="rect">
            <a:avLst/>
          </a:prstGeom>
        </p:spPr>
      </p:pic>
      <p:pic>
        <p:nvPicPr>
          <p:cNvPr id="15" name="Picture 14"/>
          <p:cNvPicPr>
            <a:picLocks noChangeAspect="1"/>
          </p:cNvPicPr>
          <p:nvPr/>
        </p:nvPicPr>
        <p:blipFill>
          <a:blip r:embed="rId8"/>
          <a:stretch>
            <a:fillRect/>
          </a:stretch>
        </p:blipFill>
        <p:spPr>
          <a:xfrm>
            <a:off x="7933276" y="0"/>
            <a:ext cx="1004984" cy="1004984"/>
          </a:xfrm>
          <a:prstGeom prst="rect">
            <a:avLst/>
          </a:prstGeom>
        </p:spPr>
      </p:pic>
      <p:sp>
        <p:nvSpPr>
          <p:cNvPr id="7" name="Rectangle 6"/>
          <p:cNvSpPr/>
          <p:nvPr/>
        </p:nvSpPr>
        <p:spPr>
          <a:xfrm>
            <a:off x="260985" y="2846902"/>
            <a:ext cx="8622030" cy="307777"/>
          </a:xfrm>
          <a:prstGeom prst="rect">
            <a:avLst/>
          </a:prstGeom>
          <a:solidFill>
            <a:srgbClr val="0070C0"/>
          </a:solidFill>
        </p:spPr>
        <p:txBody>
          <a:bodyPr wrap="square">
            <a:spAutoFit/>
          </a:bodyPr>
          <a:lstStyle/>
          <a:p>
            <a:r>
              <a:rPr lang="en-US" dirty="0">
                <a:solidFill>
                  <a:schemeClr val="bg1"/>
                </a:solidFill>
              </a:rPr>
              <a:t>Reference : Steve Fenton – 2012 - </a:t>
            </a:r>
            <a:r>
              <a:rPr lang="en-US" u="sng" dirty="0">
                <a:solidFill>
                  <a:schemeClr val="bg1"/>
                </a:solidFill>
              </a:rPr>
              <a:t>https://www.stevefenton.co.uk/2012/11/compiling-vs-transpiling</a:t>
            </a:r>
            <a:r>
              <a:rPr lang="en-US" dirty="0">
                <a:solidFill>
                  <a:schemeClr val="bg1"/>
                </a:solidFill>
              </a:rPr>
              <a:t> </a:t>
            </a:r>
          </a:p>
        </p:txBody>
      </p:sp>
    </p:spTree>
    <p:extLst>
      <p:ext uri="{BB962C8B-B14F-4D97-AF65-F5344CB8AC3E}">
        <p14:creationId xmlns:p14="http://schemas.microsoft.com/office/powerpoint/2010/main" val="211682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7910" y="1063909"/>
            <a:ext cx="6229010" cy="2942034"/>
          </a:xfrm>
        </p:spPr>
        <p:txBody>
          <a:bodyPr>
            <a:normAutofit/>
          </a:bodyPr>
          <a:lstStyle/>
          <a:p>
            <a:r>
              <a:rPr lang="en-US" dirty="0"/>
              <a:t>A statically typed superset of JavaScript</a:t>
            </a:r>
            <a:br>
              <a:rPr lang="en-US" dirty="0"/>
            </a:br>
            <a:r>
              <a:rPr lang="en-US" dirty="0"/>
              <a:t>that compiles to plain JavaScript.</a:t>
            </a:r>
            <a:br>
              <a:rPr lang="en-US" dirty="0"/>
            </a:br>
            <a:r>
              <a:rPr lang="en-US" dirty="0"/>
              <a:t/>
            </a:r>
            <a:br>
              <a:rPr lang="en-US" dirty="0"/>
            </a:br>
            <a:r>
              <a:rPr lang="en-US" dirty="0"/>
              <a:t>Oh wait … that </a:t>
            </a:r>
            <a:r>
              <a:rPr lang="en-US" dirty="0" err="1"/>
              <a:t>transpiles</a:t>
            </a:r>
            <a:r>
              <a:rPr lang="en-US" dirty="0"/>
              <a:t> </a:t>
            </a:r>
            <a:r>
              <a:rPr lang="en-US" dirty="0">
                <a:sym typeface="Wingdings" panose="05000000000000000000" pitchFamily="2" charset="2"/>
              </a:rPr>
              <a:t></a:t>
            </a:r>
            <a:endParaRPr lang="en-US" dirty="0"/>
          </a:p>
        </p:txBody>
      </p:sp>
      <p:pic>
        <p:nvPicPr>
          <p:cNvPr id="3" name="Picture 2"/>
          <p:cNvPicPr>
            <a:picLocks noChangeAspect="1"/>
          </p:cNvPicPr>
          <p:nvPr/>
        </p:nvPicPr>
        <p:blipFill>
          <a:blip r:embed="rId2"/>
          <a:stretch>
            <a:fillRect/>
          </a:stretch>
        </p:blipFill>
        <p:spPr>
          <a:xfrm>
            <a:off x="8158951" y="0"/>
            <a:ext cx="985049" cy="985049"/>
          </a:xfrm>
          <a:prstGeom prst="rect">
            <a:avLst/>
          </a:prstGeom>
        </p:spPr>
      </p:pic>
      <p:pic>
        <p:nvPicPr>
          <p:cNvPr id="4" name="Picture 3"/>
          <p:cNvPicPr>
            <a:picLocks noChangeAspect="1"/>
          </p:cNvPicPr>
          <p:nvPr/>
        </p:nvPicPr>
        <p:blipFill>
          <a:blip r:embed="rId2"/>
          <a:stretch>
            <a:fillRect/>
          </a:stretch>
        </p:blipFill>
        <p:spPr>
          <a:xfrm>
            <a:off x="417761" y="1243748"/>
            <a:ext cx="1828800" cy="1828800"/>
          </a:xfrm>
          <a:prstGeom prst="rect">
            <a:avLst/>
          </a:prstGeom>
        </p:spPr>
      </p:pic>
    </p:spTree>
    <p:extLst>
      <p:ext uri="{BB962C8B-B14F-4D97-AF65-F5344CB8AC3E}">
        <p14:creationId xmlns:p14="http://schemas.microsoft.com/office/powerpoint/2010/main" val="322312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3616279" y="2068042"/>
            <a:ext cx="2319086" cy="897503"/>
          </a:xfrm>
        </p:spPr>
        <p:txBody>
          <a:bodyPr/>
          <a:lstStyle/>
          <a:p>
            <a:r>
              <a:rPr lang="fr-FR" dirty="0">
                <a:solidFill>
                  <a:schemeClr val="bg2">
                    <a:lumMod val="10000"/>
                  </a:schemeClr>
                </a:solidFill>
              </a:rPr>
              <a:t>B</a:t>
            </a:r>
            <a:r>
              <a:rPr lang="en-US" dirty="0" err="1">
                <a:solidFill>
                  <a:schemeClr val="bg2">
                    <a:lumMod val="10000"/>
                  </a:schemeClr>
                </a:solidFill>
              </a:rPr>
              <a:t>rowser</a:t>
            </a:r>
            <a:r>
              <a:rPr lang="en-US" dirty="0">
                <a:solidFill>
                  <a:schemeClr val="bg2">
                    <a:lumMod val="10000"/>
                  </a:schemeClr>
                </a:solidFill>
              </a:rPr>
              <a:t/>
            </a:r>
            <a:br>
              <a:rPr lang="en-US" dirty="0">
                <a:solidFill>
                  <a:schemeClr val="bg2">
                    <a:lumMod val="10000"/>
                  </a:schemeClr>
                </a:solidFill>
              </a:rPr>
            </a:br>
            <a:r>
              <a:rPr lang="en-US" dirty="0">
                <a:solidFill>
                  <a:schemeClr val="bg2">
                    <a:lumMod val="10000"/>
                  </a:schemeClr>
                </a:solidFill>
              </a:rPr>
              <a:t>host</a:t>
            </a:r>
            <a:br>
              <a:rPr lang="en-US" dirty="0">
                <a:solidFill>
                  <a:schemeClr val="bg2">
                    <a:lumMod val="10000"/>
                  </a:schemeClr>
                </a:solidFill>
              </a:rPr>
            </a:br>
            <a:r>
              <a:rPr lang="en-US" dirty="0">
                <a:solidFill>
                  <a:schemeClr val="bg2">
                    <a:lumMod val="10000"/>
                  </a:schemeClr>
                </a:solidFill>
              </a:rPr>
              <a:t>OS</a:t>
            </a:r>
          </a:p>
        </p:txBody>
      </p:sp>
      <p:sp>
        <p:nvSpPr>
          <p:cNvPr id="5" name="Title 2"/>
          <p:cNvSpPr txBox="1">
            <a:spLocks/>
          </p:cNvSpPr>
          <p:nvPr/>
        </p:nvSpPr>
        <p:spPr>
          <a:xfrm>
            <a:off x="134479" y="2242204"/>
            <a:ext cx="3143250" cy="688181"/>
          </a:xfrm>
          <a:prstGeom prst="rect">
            <a:avLst/>
          </a:prstGeom>
        </p:spPr>
        <p:txBody>
          <a:bodyPr vert="horz" wrap="square" lIns="109728" tIns="68580" rIns="109728" bIns="6858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t>any</a:t>
            </a:r>
          </a:p>
        </p:txBody>
      </p:sp>
      <p:cxnSp>
        <p:nvCxnSpPr>
          <p:cNvPr id="6" name="Connecteur droit 4"/>
          <p:cNvCxnSpPr/>
          <p:nvPr/>
        </p:nvCxnSpPr>
        <p:spPr>
          <a:xfrm flipH="1">
            <a:off x="3276609" y="1824079"/>
            <a:ext cx="500" cy="1564432"/>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55" name="Group 54"/>
          <p:cNvGrpSpPr/>
          <p:nvPr/>
        </p:nvGrpSpPr>
        <p:grpSpPr>
          <a:xfrm>
            <a:off x="6789785" y="476492"/>
            <a:ext cx="1447976" cy="1171860"/>
            <a:chOff x="9328163" y="1836299"/>
            <a:chExt cx="1562078" cy="1264204"/>
          </a:xfrm>
        </p:grpSpPr>
        <p:grpSp>
          <p:nvGrpSpPr>
            <p:cNvPr id="56" name="Group 55"/>
            <p:cNvGrpSpPr/>
            <p:nvPr/>
          </p:nvGrpSpPr>
          <p:grpSpPr>
            <a:xfrm>
              <a:off x="9328163" y="1836299"/>
              <a:ext cx="1562078" cy="1264204"/>
              <a:chOff x="8703119" y="1625054"/>
              <a:chExt cx="1967096" cy="1591989"/>
            </a:xfrm>
          </p:grpSpPr>
          <p:grpSp>
            <p:nvGrpSpPr>
              <p:cNvPr id="58" name="Group 57"/>
              <p:cNvGrpSpPr/>
              <p:nvPr/>
            </p:nvGrpSpPr>
            <p:grpSpPr>
              <a:xfrm>
                <a:off x="8703119" y="1625054"/>
                <a:ext cx="1967096" cy="1591989"/>
                <a:chOff x="9418637" y="1516062"/>
                <a:chExt cx="1967096" cy="1591989"/>
              </a:xfrm>
            </p:grpSpPr>
            <p:grpSp>
              <p:nvGrpSpPr>
                <p:cNvPr id="61" name="Group 60"/>
                <p:cNvGrpSpPr/>
                <p:nvPr/>
              </p:nvGrpSpPr>
              <p:grpSpPr>
                <a:xfrm>
                  <a:off x="9418637" y="1516062"/>
                  <a:ext cx="1967096" cy="1591989"/>
                  <a:chOff x="4948527" y="1512571"/>
                  <a:chExt cx="2294946" cy="1747779"/>
                </a:xfrm>
              </p:grpSpPr>
              <p:grpSp>
                <p:nvGrpSpPr>
                  <p:cNvPr id="63" name="Group 62"/>
                  <p:cNvGrpSpPr/>
                  <p:nvPr/>
                </p:nvGrpSpPr>
                <p:grpSpPr>
                  <a:xfrm>
                    <a:off x="4948527" y="1512571"/>
                    <a:ext cx="2294946" cy="1747779"/>
                    <a:chOff x="5833977" y="1992825"/>
                    <a:chExt cx="1938636" cy="1470315"/>
                  </a:xfrm>
                </p:grpSpPr>
                <p:sp>
                  <p:nvSpPr>
                    <p:cNvPr id="65" name="Rectangle 64"/>
                    <p:cNvSpPr/>
                    <p:nvPr/>
                  </p:nvSpPr>
                  <p:spPr bwMode="auto">
                    <a:xfrm>
                      <a:off x="5876145" y="2027055"/>
                      <a:ext cx="1859173" cy="109113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29" tIns="107543" rIns="134429" bIns="10754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371"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5833977" y="1992825"/>
                      <a:ext cx="1938636" cy="1470315"/>
                      <a:chOff x="1363663" y="914400"/>
                      <a:chExt cx="1978025" cy="1500188"/>
                    </a:xfrm>
                  </p:grpSpPr>
                  <p:sp>
                    <p:nvSpPr>
                      <p:cNvPr id="81" name="Rectangle 80"/>
                      <p:cNvSpPr>
                        <a:spLocks noChangeArrowheads="1"/>
                      </p:cNvSpPr>
                      <p:nvPr/>
                    </p:nvSpPr>
                    <p:spPr bwMode="auto">
                      <a:xfrm>
                        <a:off x="1858963" y="2382838"/>
                        <a:ext cx="982663" cy="317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82" name="Freeform 158"/>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chemeClr val="bg1"/>
                      </a:solidFill>
                      <a:ln>
                        <a:noFill/>
                      </a:ln>
                      <a:extLst/>
                    </p:spPr>
                    <p:txBody>
                      <a:bodyPr vert="horz" wrap="square" lIns="67214" tIns="33607" rIns="67214" bIns="33607"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83" name="Rectangle 82"/>
                      <p:cNvSpPr>
                        <a:spLocks noChangeArrowheads="1"/>
                      </p:cNvSpPr>
                      <p:nvPr/>
                    </p:nvSpPr>
                    <p:spPr bwMode="auto">
                      <a:xfrm>
                        <a:off x="2309813" y="2081213"/>
                        <a:ext cx="80963" cy="3206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grpSp>
                <p:sp>
                  <p:nvSpPr>
                    <p:cNvPr id="67" name="Oval 66"/>
                    <p:cNvSpPr>
                      <a:spLocks noChangeArrowheads="1"/>
                    </p:cNvSpPr>
                    <p:nvPr/>
                  </p:nvSpPr>
                  <p:spPr bwMode="auto">
                    <a:xfrm>
                      <a:off x="6090698" y="2576283"/>
                      <a:ext cx="20227" cy="1867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grpSp>
                  <p:nvGrpSpPr>
                    <p:cNvPr id="68" name="Group 67"/>
                    <p:cNvGrpSpPr/>
                    <p:nvPr/>
                  </p:nvGrpSpPr>
                  <p:grpSpPr>
                    <a:xfrm>
                      <a:off x="5935857" y="2096242"/>
                      <a:ext cx="1716256" cy="957706"/>
                      <a:chOff x="3305410" y="464807"/>
                      <a:chExt cx="993287" cy="554274"/>
                    </a:xfrm>
                  </p:grpSpPr>
                  <p:sp>
                    <p:nvSpPr>
                      <p:cNvPr id="69" name="Rectangle 68"/>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09" tIns="107528" rIns="134409" bIns="107528"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24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09" tIns="107528" rIns="134409" bIns="107528"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24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09" tIns="107528" rIns="134409" bIns="107528"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24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148"/>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439"/>
                        <a:endParaRPr lang="en-US" sz="1323">
                          <a:solidFill>
                            <a:srgbClr val="FFFFFF"/>
                          </a:solidFill>
                        </a:endParaRPr>
                      </a:p>
                    </p:txBody>
                  </p:sp>
                  <p:cxnSp>
                    <p:nvCxnSpPr>
                      <p:cNvPr id="73" name="Straight Connector 72"/>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4" name="Rectangle 63"/>
                  <p:cNvSpPr/>
                  <p:nvPr/>
                </p:nvSpPr>
                <p:spPr bwMode="auto">
                  <a:xfrm>
                    <a:off x="5002160" y="1567830"/>
                    <a:ext cx="2172545" cy="120611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grp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982" y="1894584"/>
                  <a:ext cx="758381" cy="416303"/>
                </a:xfrm>
                <a:prstGeom prst="rect">
                  <a:avLst/>
                </a:prstGeom>
              </p:spPr>
            </p:pic>
          </p:grpSp>
          <p:pic>
            <p:nvPicPr>
              <p:cNvPr id="59" name="Picture 58"/>
              <p:cNvPicPr>
                <a:picLocks noChangeAspect="1"/>
              </p:cNvPicPr>
              <p:nvPr/>
            </p:nvPicPr>
            <p:blipFill>
              <a:blip r:embed="rId3"/>
              <a:stretch>
                <a:fillRect/>
              </a:stretch>
            </p:blipFill>
            <p:spPr>
              <a:xfrm>
                <a:off x="8813370" y="2021046"/>
                <a:ext cx="380151" cy="380151"/>
              </a:xfrm>
              <a:prstGeom prst="rect">
                <a:avLst/>
              </a:prstGeom>
            </p:spPr>
          </p:pic>
          <p:pic>
            <p:nvPicPr>
              <p:cNvPr id="60" name="Picture 59"/>
              <p:cNvPicPr>
                <a:picLocks noChangeAspect="1"/>
              </p:cNvPicPr>
              <p:nvPr/>
            </p:nvPicPr>
            <p:blipFill>
              <a:blip r:embed="rId4"/>
              <a:stretch>
                <a:fillRect/>
              </a:stretch>
            </p:blipFill>
            <p:spPr>
              <a:xfrm>
                <a:off x="9708772" y="1994476"/>
                <a:ext cx="446189" cy="446189"/>
              </a:xfrm>
              <a:prstGeom prst="rect">
                <a:avLst/>
              </a:prstGeom>
            </p:spPr>
          </p:pic>
        </p:grpSp>
        <p:pic>
          <p:nvPicPr>
            <p:cNvPr id="57" name="Picture 56"/>
            <p:cNvPicPr>
              <a:picLocks noChangeAspect="1"/>
            </p:cNvPicPr>
            <p:nvPr/>
          </p:nvPicPr>
          <p:blipFill>
            <a:blip r:embed="rId5"/>
            <a:stretch>
              <a:fillRect/>
            </a:stretch>
          </p:blipFill>
          <p:spPr>
            <a:xfrm>
              <a:off x="10523978" y="2149322"/>
              <a:ext cx="320404" cy="320404"/>
            </a:xfrm>
            <a:prstGeom prst="rect">
              <a:avLst/>
            </a:prstGeom>
          </p:spPr>
        </p:pic>
      </p:grpSp>
      <p:grpSp>
        <p:nvGrpSpPr>
          <p:cNvPr id="87" name="Group 86"/>
          <p:cNvGrpSpPr/>
          <p:nvPr/>
        </p:nvGrpSpPr>
        <p:grpSpPr>
          <a:xfrm>
            <a:off x="6268302" y="2292365"/>
            <a:ext cx="2523485" cy="673180"/>
            <a:chOff x="8357735" y="3056486"/>
            <a:chExt cx="3364647" cy="897573"/>
          </a:xfrm>
        </p:grpSpPr>
        <p:grpSp>
          <p:nvGrpSpPr>
            <p:cNvPr id="9" name="Group 8"/>
            <p:cNvGrpSpPr/>
            <p:nvPr/>
          </p:nvGrpSpPr>
          <p:grpSpPr>
            <a:xfrm>
              <a:off x="8357735" y="3056486"/>
              <a:ext cx="3364647" cy="897573"/>
              <a:chOff x="297855" y="1809327"/>
              <a:chExt cx="3692168" cy="984944"/>
            </a:xfrm>
          </p:grpSpPr>
          <p:grpSp>
            <p:nvGrpSpPr>
              <p:cNvPr id="10" name="Group 9"/>
              <p:cNvGrpSpPr>
                <a:grpSpLocks noChangeAspect="1"/>
              </p:cNvGrpSpPr>
              <p:nvPr/>
            </p:nvGrpSpPr>
            <p:grpSpPr bwMode="auto">
              <a:xfrm>
                <a:off x="297855" y="1809327"/>
                <a:ext cx="1828800" cy="984944"/>
                <a:chOff x="-158" y="615"/>
                <a:chExt cx="2048" cy="1103"/>
              </a:xfrm>
            </p:grpSpPr>
            <p:sp>
              <p:nvSpPr>
                <p:cNvPr id="36" name="Freeform 3"/>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37" name="Freeform 4"/>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38" name="Freeform 5"/>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39" name="Rectangle 38"/>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0" name="Rectangle 39"/>
                <p:cNvSpPr>
                  <a:spLocks noChangeArrowheads="1"/>
                </p:cNvSpPr>
                <p:nvPr/>
              </p:nvSpPr>
              <p:spPr bwMode="auto">
                <a:xfrm>
                  <a:off x="169" y="672"/>
                  <a:ext cx="1398" cy="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1" name="Rectangle 40"/>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2" name="Rectangle 41"/>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3" name="Rectangle 42"/>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4" name="Rectangle 43"/>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5" name="Rectangle 44"/>
                <p:cNvSpPr>
                  <a:spLocks noChangeArrowheads="1"/>
                </p:cNvSpPr>
                <p:nvPr/>
              </p:nvSpPr>
              <p:spPr bwMode="auto">
                <a:xfrm>
                  <a:off x="240" y="995"/>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6" name="Rectangle 45"/>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7" name="Rectangle 46"/>
                <p:cNvSpPr>
                  <a:spLocks noChangeArrowheads="1"/>
                </p:cNvSpPr>
                <p:nvPr/>
              </p:nvSpPr>
              <p:spPr bwMode="auto">
                <a:xfrm>
                  <a:off x="240" y="1112"/>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8" name="Rectangle 47"/>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49" name="Rectangle 48"/>
                <p:cNvSpPr>
                  <a:spLocks noChangeArrowheads="1"/>
                </p:cNvSpPr>
                <p:nvPr/>
              </p:nvSpPr>
              <p:spPr bwMode="auto">
                <a:xfrm>
                  <a:off x="240" y="1226"/>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50" name="Rectangle 49"/>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51" name="Rectangle 50"/>
                <p:cNvSpPr>
                  <a:spLocks noChangeArrowheads="1"/>
                </p:cNvSpPr>
                <p:nvPr/>
              </p:nvSpPr>
              <p:spPr bwMode="auto">
                <a:xfrm>
                  <a:off x="240" y="1342"/>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52" name="Rectangle 51"/>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53" name="Freeform 20"/>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grpSp>
          <p:grpSp>
            <p:nvGrpSpPr>
              <p:cNvPr id="11" name="Group 10"/>
              <p:cNvGrpSpPr>
                <a:grpSpLocks noChangeAspect="1"/>
              </p:cNvGrpSpPr>
              <p:nvPr/>
            </p:nvGrpSpPr>
            <p:grpSpPr bwMode="auto">
              <a:xfrm>
                <a:off x="2161223" y="1809327"/>
                <a:ext cx="1828800" cy="984944"/>
                <a:chOff x="-158" y="615"/>
                <a:chExt cx="2048" cy="1103"/>
              </a:xfrm>
            </p:grpSpPr>
            <p:sp>
              <p:nvSpPr>
                <p:cNvPr id="18" name="Freeform 72"/>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19" name="Freeform 73"/>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0" name="Freeform 74"/>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1" name="Rectangle 20"/>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2" name="Rectangle 21"/>
                <p:cNvSpPr>
                  <a:spLocks noChangeArrowheads="1"/>
                </p:cNvSpPr>
                <p:nvPr/>
              </p:nvSpPr>
              <p:spPr bwMode="auto">
                <a:xfrm>
                  <a:off x="169" y="672"/>
                  <a:ext cx="1398" cy="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3" name="Rectangle 22"/>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4" name="Rectangle 23"/>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5" name="Rectangle 24"/>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6" name="Rectangle 25"/>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7" name="Rectangle 26"/>
                <p:cNvSpPr>
                  <a:spLocks noChangeArrowheads="1"/>
                </p:cNvSpPr>
                <p:nvPr/>
              </p:nvSpPr>
              <p:spPr bwMode="auto">
                <a:xfrm>
                  <a:off x="240" y="995"/>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8" name="Rectangle 27"/>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29" name="Rectangle 28"/>
                <p:cNvSpPr>
                  <a:spLocks noChangeArrowheads="1"/>
                </p:cNvSpPr>
                <p:nvPr/>
              </p:nvSpPr>
              <p:spPr bwMode="auto">
                <a:xfrm>
                  <a:off x="240" y="1112"/>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30" name="Rectangle 29"/>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31" name="Rectangle 30"/>
                <p:cNvSpPr>
                  <a:spLocks noChangeArrowheads="1"/>
                </p:cNvSpPr>
                <p:nvPr/>
              </p:nvSpPr>
              <p:spPr bwMode="auto">
                <a:xfrm>
                  <a:off x="240" y="1226"/>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32" name="Rectangle 31"/>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33" name="Rectangle 32"/>
                <p:cNvSpPr>
                  <a:spLocks noChangeArrowheads="1"/>
                </p:cNvSpPr>
                <p:nvPr/>
              </p:nvSpPr>
              <p:spPr bwMode="auto">
                <a:xfrm>
                  <a:off x="240" y="1342"/>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34" name="Rectangle 33"/>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sp>
              <p:nvSpPr>
                <p:cNvPr id="35" name="Freeform 89"/>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570"/>
                  <a:endParaRPr lang="en-US" sz="1323">
                    <a:solidFill>
                      <a:srgbClr val="FFFFFF"/>
                    </a:solidFill>
                  </a:endParaRPr>
                </a:p>
              </p:txBody>
            </p:sp>
          </p:grpSp>
          <p:sp>
            <p:nvSpPr>
              <p:cNvPr id="12" name="Rectangle 11"/>
              <p:cNvSpPr/>
              <p:nvPr/>
            </p:nvSpPr>
            <p:spPr bwMode="auto">
              <a:xfrm>
                <a:off x="2448149" y="1854982"/>
                <a:ext cx="1261872" cy="77766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3" name="Rectangle 12"/>
              <p:cNvSpPr/>
              <p:nvPr/>
            </p:nvSpPr>
            <p:spPr bwMode="auto">
              <a:xfrm>
                <a:off x="581017" y="1854982"/>
                <a:ext cx="1261872" cy="77766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5" name="Group 14"/>
              <p:cNvGrpSpPr>
                <a:grpSpLocks noChangeAspect="1"/>
              </p:cNvGrpSpPr>
              <p:nvPr/>
            </p:nvGrpSpPr>
            <p:grpSpPr>
              <a:xfrm>
                <a:off x="2832468" y="1985958"/>
                <a:ext cx="463984" cy="469935"/>
                <a:chOff x="6821706" y="2244827"/>
                <a:chExt cx="122543" cy="138318"/>
              </a:xfrm>
              <a:solidFill>
                <a:schemeClr val="tx1"/>
              </a:solidFill>
            </p:grpSpPr>
            <p:sp>
              <p:nvSpPr>
                <p:cNvPr id="16" name="Freeform 113"/>
                <p:cNvSpPr>
                  <a:spLocks/>
                </p:cNvSpPr>
                <p:nvPr/>
              </p:nvSpPr>
              <p:spPr bwMode="auto">
                <a:xfrm>
                  <a:off x="6821706" y="2277080"/>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061"/>
                  <a:endParaRPr lang="en-US" sz="1323">
                    <a:solidFill>
                      <a:srgbClr val="FFFFFF"/>
                    </a:solidFill>
                  </a:endParaRPr>
                </a:p>
              </p:txBody>
            </p:sp>
            <p:sp>
              <p:nvSpPr>
                <p:cNvPr id="17" name="Freeform 114"/>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4" tIns="33607" rIns="67214" bIns="3360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061"/>
                  <a:endParaRPr lang="en-US" sz="1323">
                    <a:solidFill>
                      <a:srgbClr val="FFFFFF"/>
                    </a:solidFill>
                  </a:endParaRPr>
                </a:p>
              </p:txBody>
            </p:sp>
          </p:grpSp>
        </p:grpSp>
        <p:pic>
          <p:nvPicPr>
            <p:cNvPr id="86" name="Picture 85"/>
            <p:cNvPicPr>
              <a:picLocks noChangeAspect="1"/>
            </p:cNvPicPr>
            <p:nvPr/>
          </p:nvPicPr>
          <p:blipFill>
            <a:blip r:embed="rId6"/>
            <a:stretch>
              <a:fillRect/>
            </a:stretch>
          </p:blipFill>
          <p:spPr>
            <a:xfrm>
              <a:off x="8937848" y="3208686"/>
              <a:ext cx="471953" cy="471953"/>
            </a:xfrm>
            <a:prstGeom prst="rect">
              <a:avLst/>
            </a:prstGeom>
          </p:spPr>
        </p:pic>
      </p:grpSp>
      <p:pic>
        <p:nvPicPr>
          <p:cNvPr id="84" name="Picture 83"/>
          <p:cNvPicPr>
            <a:picLocks noChangeAspect="1"/>
          </p:cNvPicPr>
          <p:nvPr/>
        </p:nvPicPr>
        <p:blipFill>
          <a:blip r:embed="rId7"/>
          <a:stretch>
            <a:fillRect/>
          </a:stretch>
        </p:blipFill>
        <p:spPr>
          <a:xfrm>
            <a:off x="7150770" y="3705378"/>
            <a:ext cx="985049" cy="985049"/>
          </a:xfrm>
          <a:prstGeom prst="rect">
            <a:avLst/>
          </a:prstGeom>
        </p:spPr>
      </p:pic>
    </p:spTree>
    <p:extLst>
      <p:ext uri="{BB962C8B-B14F-4D97-AF65-F5344CB8AC3E}">
        <p14:creationId xmlns:p14="http://schemas.microsoft.com/office/powerpoint/2010/main" val="142900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46" y="1693206"/>
            <a:ext cx="6059909" cy="661179"/>
          </a:xfrm>
        </p:spPr>
        <p:txBody>
          <a:bodyPr>
            <a:noAutofit/>
          </a:bodyPr>
          <a:lstStyle/>
          <a:p>
            <a:pPr algn="ctr"/>
            <a:r>
              <a:rPr lang="en-US" sz="3600" dirty="0"/>
              <a:t>Open Source</a:t>
            </a:r>
          </a:p>
        </p:txBody>
      </p:sp>
      <p:pic>
        <p:nvPicPr>
          <p:cNvPr id="3" name="Picture 2"/>
          <p:cNvPicPr>
            <a:picLocks noChangeAspect="1"/>
          </p:cNvPicPr>
          <p:nvPr/>
        </p:nvPicPr>
        <p:blipFill>
          <a:blip r:embed="rId2"/>
          <a:stretch>
            <a:fillRect/>
          </a:stretch>
        </p:blipFill>
        <p:spPr>
          <a:xfrm>
            <a:off x="8158951" y="0"/>
            <a:ext cx="985049" cy="985049"/>
          </a:xfrm>
          <a:prstGeom prst="rect">
            <a:avLst/>
          </a:prstGeom>
        </p:spPr>
      </p:pic>
    </p:spTree>
    <p:extLst>
      <p:ext uri="{BB962C8B-B14F-4D97-AF65-F5344CB8AC3E}">
        <p14:creationId xmlns:p14="http://schemas.microsoft.com/office/powerpoint/2010/main" val="175578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17579" y="1328490"/>
            <a:ext cx="6691837" cy="2499590"/>
            <a:chOff x="2345921" y="1799782"/>
            <a:chExt cx="7954118" cy="3399617"/>
          </a:xfrm>
        </p:grpSpPr>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70237" y="1820862"/>
              <a:ext cx="1625557" cy="1584918"/>
            </a:xfrm>
            <a:prstGeom prst="rect">
              <a:avLst/>
            </a:prstGeom>
          </p:spPr>
        </p:pic>
        <p:pic>
          <p:nvPicPr>
            <p:cNvPr id="10" name="Picture 9"/>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3237" y="1799782"/>
              <a:ext cx="1337891" cy="1634846"/>
            </a:xfrm>
            <a:prstGeom prst="rect">
              <a:avLst/>
            </a:prstGeom>
          </p:spPr>
        </p:pic>
        <p:sp>
          <p:nvSpPr>
            <p:cNvPr id="11" name="TextBox 10"/>
            <p:cNvSpPr txBox="1"/>
            <p:nvPr/>
          </p:nvSpPr>
          <p:spPr>
            <a:xfrm>
              <a:off x="2345921" y="3999763"/>
              <a:ext cx="3274206" cy="1181846"/>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2353" dirty="0">
                  <a:gradFill>
                    <a:gsLst>
                      <a:gs pos="2917">
                        <a:srgbClr val="505050"/>
                      </a:gs>
                      <a:gs pos="30000">
                        <a:srgbClr val="505050"/>
                      </a:gs>
                    </a:gsLst>
                    <a:lin ang="5400000" scaled="0"/>
                  </a:gradFill>
                  <a:latin typeface="Segoe UI Light"/>
                </a:rPr>
                <a:t>Great tools enabled</a:t>
              </a:r>
              <a:br>
                <a:rPr lang="en-US" sz="2353" dirty="0">
                  <a:gradFill>
                    <a:gsLst>
                      <a:gs pos="2917">
                        <a:srgbClr val="505050"/>
                      </a:gs>
                      <a:gs pos="30000">
                        <a:srgbClr val="505050"/>
                      </a:gs>
                    </a:gsLst>
                    <a:lin ang="5400000" scaled="0"/>
                  </a:gradFill>
                  <a:latin typeface="Segoe UI Light"/>
                </a:rPr>
              </a:br>
              <a:r>
                <a:rPr lang="en-US" sz="2353" dirty="0">
                  <a:gradFill>
                    <a:gsLst>
                      <a:gs pos="2917">
                        <a:srgbClr val="505050"/>
                      </a:gs>
                      <a:gs pos="30000">
                        <a:srgbClr val="505050"/>
                      </a:gs>
                    </a:gsLst>
                    <a:lin ang="5400000" scaled="0"/>
                  </a:gradFill>
                  <a:latin typeface="Segoe UI Light"/>
                </a:rPr>
                <a:t>by static types</a:t>
              </a:r>
            </a:p>
          </p:txBody>
        </p:sp>
        <p:sp>
          <p:nvSpPr>
            <p:cNvPr id="12" name="TextBox 11"/>
            <p:cNvSpPr txBox="1"/>
            <p:nvPr/>
          </p:nvSpPr>
          <p:spPr>
            <a:xfrm>
              <a:off x="7284353" y="3999763"/>
              <a:ext cx="3015686" cy="1199636"/>
            </a:xfrm>
            <a:prstGeom prst="rect">
              <a:avLst/>
            </a:prstGeom>
            <a:noFill/>
          </p:spPr>
          <p:txBody>
            <a:bodyPr wrap="none" lIns="134464" tIns="107571" rIns="134464" bIns="107571" rtlCol="0">
              <a:spAutoFit/>
            </a:bodyPr>
            <a:lstStyle/>
            <a:p>
              <a:pPr lvl="0" algn="ctr" defTabSz="932742">
                <a:lnSpc>
                  <a:spcPct val="90000"/>
                </a:lnSpc>
                <a:spcAft>
                  <a:spcPts val="600"/>
                </a:spcAft>
                <a:defRPr/>
              </a:pPr>
              <a:r>
                <a:rPr lang="en-US" sz="2400" kern="1200" dirty="0">
                  <a:gradFill>
                    <a:gsLst>
                      <a:gs pos="2917">
                        <a:srgbClr val="505050"/>
                      </a:gs>
                      <a:gs pos="30000">
                        <a:srgbClr val="505050"/>
                      </a:gs>
                    </a:gsLst>
                    <a:lin ang="5400000" scaled="0"/>
                  </a:gradFill>
                  <a:latin typeface="Segoe UI Light"/>
                </a:rPr>
                <a:t>Features from the</a:t>
              </a:r>
              <a:br>
                <a:rPr lang="en-US" sz="2400" kern="1200" dirty="0">
                  <a:gradFill>
                    <a:gsLst>
                      <a:gs pos="2917">
                        <a:srgbClr val="505050"/>
                      </a:gs>
                      <a:gs pos="30000">
                        <a:srgbClr val="505050"/>
                      </a:gs>
                    </a:gsLst>
                    <a:lin ang="5400000" scaled="0"/>
                  </a:gradFill>
                  <a:latin typeface="Segoe UI Light"/>
                </a:rPr>
              </a:br>
              <a:r>
                <a:rPr lang="en-US" sz="2400" kern="1200" dirty="0">
                  <a:gradFill>
                    <a:gsLst>
                      <a:gs pos="2917">
                        <a:srgbClr val="505050"/>
                      </a:gs>
                      <a:gs pos="30000">
                        <a:srgbClr val="505050"/>
                      </a:gs>
                    </a:gsLst>
                    <a:lin ang="5400000" scaled="0"/>
                  </a:gradFill>
                  <a:latin typeface="Segoe UI Light"/>
                </a:rPr>
                <a:t>future, today!</a:t>
              </a:r>
            </a:p>
          </p:txBody>
        </p:sp>
      </p:grpSp>
      <p:pic>
        <p:nvPicPr>
          <p:cNvPr id="7" name="Picture 6"/>
          <p:cNvPicPr>
            <a:picLocks noChangeAspect="1"/>
          </p:cNvPicPr>
          <p:nvPr/>
        </p:nvPicPr>
        <p:blipFill>
          <a:blip r:embed="rId4"/>
          <a:stretch>
            <a:fillRect/>
          </a:stretch>
        </p:blipFill>
        <p:spPr>
          <a:xfrm>
            <a:off x="8158951" y="0"/>
            <a:ext cx="985049" cy="985049"/>
          </a:xfrm>
          <a:prstGeom prst="rect">
            <a:avLst/>
          </a:prstGeom>
        </p:spPr>
      </p:pic>
    </p:spTree>
    <p:extLst>
      <p:ext uri="{BB962C8B-B14F-4D97-AF65-F5344CB8AC3E}">
        <p14:creationId xmlns:p14="http://schemas.microsoft.com/office/powerpoint/2010/main" val="313738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Sebastien Pertus</a:t>
            </a:r>
          </a:p>
        </p:txBody>
      </p:sp>
      <p:sp>
        <p:nvSpPr>
          <p:cNvPr id="122" name="Shape 122"/>
          <p:cNvSpPr txBox="1">
            <a:spLocks noGrp="1"/>
          </p:cNvSpPr>
          <p:nvPr>
            <p:ph type="body" idx="4294967295"/>
          </p:nvPr>
        </p:nvSpPr>
        <p:spPr>
          <a:xfrm>
            <a:off x="163830" y="1152475"/>
            <a:ext cx="8668470" cy="3416400"/>
          </a:xfrm>
          <a:prstGeom prst="rect">
            <a:avLst/>
          </a:prstGeom>
        </p:spPr>
        <p:txBody>
          <a:bodyPr lIns="91425" tIns="91425" rIns="91425" bIns="91425" anchor="t" anchorCtr="0">
            <a:noAutofit/>
          </a:bodyPr>
          <a:lstStyle/>
          <a:p>
            <a:pPr marL="571500" lvl="0" indent="-342900">
              <a:buFont typeface="Arial"/>
              <a:buChar char="•"/>
            </a:pPr>
            <a:r>
              <a:rPr lang="en" dirty="0"/>
              <a:t>Microsoft Technical Evangelist</a:t>
            </a:r>
          </a:p>
          <a:p>
            <a:pPr marL="571500" lvl="0" indent="-342900">
              <a:buFont typeface="Arial"/>
              <a:buChar char="•"/>
            </a:pPr>
            <a:r>
              <a:rPr lang="en" dirty="0"/>
              <a:t>OSS Lover</a:t>
            </a:r>
          </a:p>
          <a:p>
            <a:pPr marL="571500" lvl="0" indent="-342900">
              <a:buFont typeface="Arial"/>
              <a:buChar char="•"/>
            </a:pPr>
            <a:r>
              <a:rPr lang="en-US" dirty="0"/>
              <a:t>Full Stack</a:t>
            </a:r>
            <a:r>
              <a:rPr lang="en" dirty="0"/>
              <a:t> developer</a:t>
            </a:r>
            <a:endParaRPr lang="fr-FR" dirty="0"/>
          </a:p>
          <a:p>
            <a:pPr marL="571500" lvl="0" indent="-342900">
              <a:buFont typeface="Arial"/>
              <a:buChar char="•"/>
            </a:pPr>
            <a:r>
              <a:rPr lang="en" dirty="0"/>
              <a:t>Node.JS &amp; .Net Core advocate</a:t>
            </a:r>
          </a:p>
          <a:p>
            <a:pPr marL="571500" lvl="0" indent="-342900">
              <a:buFont typeface="Arial"/>
              <a:buChar char="•"/>
            </a:pPr>
            <a:r>
              <a:rPr lang="en" dirty="0"/>
              <a:t>SQL Server man</a:t>
            </a:r>
          </a:p>
          <a:p>
            <a:pPr marL="571500" lvl="0" indent="-342900">
              <a:buFont typeface="Arial"/>
              <a:buChar char="•"/>
            </a:pPr>
            <a:r>
              <a:rPr lang="en" dirty="0"/>
              <a:t>Develops on Windows (</a:t>
            </a:r>
            <a:r>
              <a:rPr lang="en-US" dirty="0"/>
              <a:t>yeah yeah)</a:t>
            </a:r>
            <a:endParaRPr lang="en" dirty="0"/>
          </a:p>
        </p:txBody>
      </p:sp>
      <p:pic>
        <p:nvPicPr>
          <p:cNvPr id="5" name="Picture 2" descr="C:\Users\spertus\AppData\Local\Temp\msohtmlclip1\02\clip_image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39" y="1212423"/>
            <a:ext cx="4328194" cy="288190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4"/>
          <p:cNvPicPr>
            <a:picLocks noChangeAspect="1"/>
          </p:cNvPicPr>
          <p:nvPr/>
        </p:nvPicPr>
        <p:blipFill>
          <a:blip r:embed="rId4"/>
          <a:stretch>
            <a:fillRect/>
          </a:stretch>
        </p:blipFill>
        <p:spPr>
          <a:xfrm>
            <a:off x="7890122" y="929551"/>
            <a:ext cx="1240312" cy="12258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28"/>
          <p:cNvSpPr>
            <a:spLocks noGrp="1"/>
          </p:cNvSpPr>
          <p:nvPr>
            <p:ph type="title"/>
          </p:nvPr>
        </p:nvSpPr>
        <p:spPr/>
        <p:txBody>
          <a:bodyPr/>
          <a:lstStyle/>
          <a:p>
            <a:r>
              <a:rPr lang="en-US" dirty="0"/>
              <a:t>The feature gap</a:t>
            </a:r>
          </a:p>
        </p:txBody>
      </p:sp>
      <p:grpSp>
        <p:nvGrpSpPr>
          <p:cNvPr id="24" name="Group 23"/>
          <p:cNvGrpSpPr/>
          <p:nvPr/>
        </p:nvGrpSpPr>
        <p:grpSpPr>
          <a:xfrm>
            <a:off x="4954103" y="1720920"/>
            <a:ext cx="1180042" cy="1175675"/>
            <a:chOff x="8101855" y="2009972"/>
            <a:chExt cx="1604939" cy="2800414"/>
          </a:xfrm>
        </p:grpSpPr>
        <p:cxnSp>
          <p:nvCxnSpPr>
            <p:cNvPr id="105" name="Straight Connector 104"/>
            <p:cNvCxnSpPr/>
            <p:nvPr/>
          </p:nvCxnSpPr>
          <p:spPr>
            <a:xfrm flipH="1">
              <a:off x="8904325" y="2009972"/>
              <a:ext cx="3883" cy="1501336"/>
            </a:xfrm>
            <a:prstGeom prst="line">
              <a:avLst/>
            </a:prstGeom>
            <a:ln w="38100">
              <a:headEnd type="none"/>
              <a:tailEnd type="non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8101855" y="3419296"/>
              <a:ext cx="1604939" cy="1391090"/>
            </a:xfrm>
            <a:prstGeom prst="rect">
              <a:avLst/>
            </a:prstGeom>
            <a:noFill/>
          </p:spPr>
          <p:txBody>
            <a:bodyPr wrap="square" lIns="134464" tIns="107571" rIns="134464" bIns="107571" rtlCol="0">
              <a:spAutoFit/>
            </a:bodyPr>
            <a:lstStyle/>
            <a:p>
              <a:pPr algn="ctr" defTabSz="672358">
                <a:lnSpc>
                  <a:spcPct val="90000"/>
                </a:lnSpc>
                <a:spcAft>
                  <a:spcPts val="441"/>
                </a:spcAft>
                <a:defRPr/>
              </a:pPr>
              <a:r>
                <a:rPr lang="en-US" sz="1324" dirty="0">
                  <a:gradFill>
                    <a:gsLst>
                      <a:gs pos="2917">
                        <a:srgbClr val="505050"/>
                      </a:gs>
                      <a:gs pos="30000">
                        <a:srgbClr val="505050"/>
                      </a:gs>
                    </a:gsLst>
                    <a:lin ang="5400000" scaled="0"/>
                  </a:gradFill>
                  <a:latin typeface="Segoe UI"/>
                  <a:ea typeface="+mn-ea"/>
                  <a:cs typeface="+mn-cs"/>
                </a:rPr>
                <a:t>State of</a:t>
              </a:r>
              <a:br>
                <a:rPr lang="en-US" sz="1324" dirty="0">
                  <a:gradFill>
                    <a:gsLst>
                      <a:gs pos="2917">
                        <a:srgbClr val="505050"/>
                      </a:gs>
                      <a:gs pos="30000">
                        <a:srgbClr val="505050"/>
                      </a:gs>
                    </a:gsLst>
                    <a:lin ang="5400000" scaled="0"/>
                  </a:gradFill>
                  <a:latin typeface="Segoe UI"/>
                  <a:ea typeface="+mn-ea"/>
                  <a:cs typeface="+mn-cs"/>
                </a:rPr>
              </a:br>
              <a:r>
                <a:rPr lang="en-US" sz="1324" dirty="0">
                  <a:gradFill>
                    <a:gsLst>
                      <a:gs pos="2917">
                        <a:srgbClr val="505050"/>
                      </a:gs>
                      <a:gs pos="30000">
                        <a:srgbClr val="505050"/>
                      </a:gs>
                    </a:gsLst>
                    <a:lin ang="5400000" scaled="0"/>
                  </a:gradFill>
                  <a:latin typeface="Segoe UI"/>
                  <a:ea typeface="+mn-ea"/>
                  <a:cs typeface="+mn-cs"/>
                </a:rPr>
                <a:t>the art JS</a:t>
              </a:r>
            </a:p>
          </p:txBody>
        </p:sp>
      </p:grpSp>
      <p:grpSp>
        <p:nvGrpSpPr>
          <p:cNvPr id="23" name="Group 22"/>
          <p:cNvGrpSpPr/>
          <p:nvPr/>
        </p:nvGrpSpPr>
        <p:grpSpPr>
          <a:xfrm>
            <a:off x="3587419" y="1737547"/>
            <a:ext cx="1071673" cy="1151257"/>
            <a:chOff x="6055494" y="1997231"/>
            <a:chExt cx="1457550" cy="2786834"/>
          </a:xfrm>
        </p:grpSpPr>
        <p:cxnSp>
          <p:nvCxnSpPr>
            <p:cNvPr id="121" name="Straight Connector 120"/>
            <p:cNvCxnSpPr/>
            <p:nvPr/>
          </p:nvCxnSpPr>
          <p:spPr>
            <a:xfrm>
              <a:off x="6788290" y="1997231"/>
              <a:ext cx="8742" cy="1494582"/>
            </a:xfrm>
            <a:prstGeom prst="line">
              <a:avLst/>
            </a:prstGeom>
            <a:ln w="38100">
              <a:solidFill>
                <a:schemeClr val="accent6"/>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122" name="TextBox 121"/>
            <p:cNvSpPr txBox="1"/>
            <p:nvPr/>
          </p:nvSpPr>
          <p:spPr>
            <a:xfrm>
              <a:off x="6055494" y="3370359"/>
              <a:ext cx="1457550" cy="1413706"/>
            </a:xfrm>
            <a:prstGeom prst="rect">
              <a:avLst/>
            </a:prstGeom>
            <a:noFill/>
          </p:spPr>
          <p:txBody>
            <a:bodyPr wrap="square" lIns="134464" tIns="107571" rIns="134464" bIns="107571" rtlCol="0">
              <a:spAutoFit/>
            </a:bodyPr>
            <a:lstStyle/>
            <a:p>
              <a:pPr algn="ctr" defTabSz="672358">
                <a:lnSpc>
                  <a:spcPct val="90000"/>
                </a:lnSpc>
                <a:spcAft>
                  <a:spcPts val="441"/>
                </a:spcAft>
                <a:defRPr/>
              </a:pPr>
              <a:r>
                <a:rPr lang="en-US" sz="1324" dirty="0">
                  <a:gradFill>
                    <a:gsLst>
                      <a:gs pos="2917">
                        <a:srgbClr val="505050"/>
                      </a:gs>
                      <a:gs pos="30000">
                        <a:srgbClr val="505050"/>
                      </a:gs>
                    </a:gsLst>
                    <a:lin ang="5400000" scaled="0"/>
                  </a:gradFill>
                  <a:latin typeface="Segoe UI"/>
                  <a:ea typeface="+mn-ea"/>
                  <a:cs typeface="+mn-cs"/>
                </a:rPr>
                <a:t>State of server JS</a:t>
              </a:r>
            </a:p>
          </p:txBody>
        </p:sp>
      </p:grpSp>
      <p:grpSp>
        <p:nvGrpSpPr>
          <p:cNvPr id="22" name="Group 21"/>
          <p:cNvGrpSpPr/>
          <p:nvPr/>
        </p:nvGrpSpPr>
        <p:grpSpPr>
          <a:xfrm>
            <a:off x="2652994" y="1728288"/>
            <a:ext cx="1068758" cy="1170505"/>
            <a:chOff x="1874070" y="2016284"/>
            <a:chExt cx="1453585" cy="2806602"/>
          </a:xfrm>
        </p:grpSpPr>
        <p:cxnSp>
          <p:nvCxnSpPr>
            <p:cNvPr id="109" name="Straight Connector 108"/>
            <p:cNvCxnSpPr/>
            <p:nvPr/>
          </p:nvCxnSpPr>
          <p:spPr>
            <a:xfrm>
              <a:off x="2600680" y="2016284"/>
              <a:ext cx="11286" cy="1501337"/>
            </a:xfrm>
            <a:prstGeom prst="line">
              <a:avLst/>
            </a:prstGeom>
            <a:ln w="38100">
              <a:solidFill>
                <a:schemeClr val="accent6"/>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123" name="TextBox 122"/>
            <p:cNvSpPr txBox="1"/>
            <p:nvPr/>
          </p:nvSpPr>
          <p:spPr>
            <a:xfrm>
              <a:off x="1874070" y="3422564"/>
              <a:ext cx="1453585" cy="1400322"/>
            </a:xfrm>
            <a:prstGeom prst="rect">
              <a:avLst/>
            </a:prstGeom>
            <a:noFill/>
          </p:spPr>
          <p:txBody>
            <a:bodyPr wrap="square" lIns="134464" tIns="107571" rIns="134464" bIns="107571" rtlCol="0">
              <a:spAutoFit/>
            </a:bodyPr>
            <a:lstStyle/>
            <a:p>
              <a:pPr algn="ctr" defTabSz="672358">
                <a:lnSpc>
                  <a:spcPct val="90000"/>
                </a:lnSpc>
                <a:spcAft>
                  <a:spcPts val="441"/>
                </a:spcAft>
                <a:defRPr/>
              </a:pPr>
              <a:r>
                <a:rPr lang="en-US" sz="1324" dirty="0">
                  <a:gradFill>
                    <a:gsLst>
                      <a:gs pos="2917">
                        <a:srgbClr val="505050"/>
                      </a:gs>
                      <a:gs pos="30000">
                        <a:srgbClr val="505050"/>
                      </a:gs>
                    </a:gsLst>
                    <a:lin ang="5400000" scaled="0"/>
                  </a:gradFill>
                  <a:latin typeface="Segoe UI"/>
                  <a:ea typeface="+mn-ea"/>
                  <a:cs typeface="+mn-cs"/>
                </a:rPr>
                <a:t>State of</a:t>
              </a:r>
              <a:br>
                <a:rPr lang="en-US" sz="1324" dirty="0">
                  <a:gradFill>
                    <a:gsLst>
                      <a:gs pos="2917">
                        <a:srgbClr val="505050"/>
                      </a:gs>
                      <a:gs pos="30000">
                        <a:srgbClr val="505050"/>
                      </a:gs>
                    </a:gsLst>
                    <a:lin ang="5400000" scaled="0"/>
                  </a:gradFill>
                  <a:latin typeface="Segoe UI"/>
                  <a:ea typeface="+mn-ea"/>
                  <a:cs typeface="+mn-cs"/>
                </a:rPr>
              </a:br>
              <a:r>
                <a:rPr lang="en-US" sz="1324" dirty="0">
                  <a:gradFill>
                    <a:gsLst>
                      <a:gs pos="2917">
                        <a:srgbClr val="505050"/>
                      </a:gs>
                      <a:gs pos="30000">
                        <a:srgbClr val="505050"/>
                      </a:gs>
                    </a:gsLst>
                    <a:lin ang="5400000" scaled="0"/>
                  </a:gradFill>
                  <a:latin typeface="Segoe UI"/>
                  <a:ea typeface="+mn-ea"/>
                  <a:cs typeface="+mn-cs"/>
                </a:rPr>
                <a:t>web JS</a:t>
              </a:r>
            </a:p>
          </p:txBody>
        </p:sp>
      </p:grpSp>
      <p:grpSp>
        <p:nvGrpSpPr>
          <p:cNvPr id="159" name="Group 158"/>
          <p:cNvGrpSpPr/>
          <p:nvPr/>
        </p:nvGrpSpPr>
        <p:grpSpPr>
          <a:xfrm>
            <a:off x="1086066" y="2825115"/>
            <a:ext cx="6579022" cy="1520423"/>
            <a:chOff x="3598723" y="4747616"/>
            <a:chExt cx="8947927" cy="2067881"/>
          </a:xfrm>
        </p:grpSpPr>
        <p:sp>
          <p:nvSpPr>
            <p:cNvPr id="131" name="Right Brace 130"/>
            <p:cNvSpPr/>
            <p:nvPr/>
          </p:nvSpPr>
          <p:spPr>
            <a:xfrm rot="5400000">
              <a:off x="7546437" y="3909711"/>
              <a:ext cx="1052500" cy="3359643"/>
            </a:xfrm>
            <a:prstGeom prst="rightBrace">
              <a:avLst>
                <a:gd name="adj1" fmla="val 34297"/>
                <a:gd name="adj2" fmla="val 50000"/>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72358">
                <a:defRPr/>
              </a:pPr>
              <a:endParaRPr lang="en-US" sz="1324" dirty="0">
                <a:solidFill>
                  <a:sysClr val="windowText" lastClr="000000"/>
                </a:solidFill>
                <a:latin typeface="Segoe UI"/>
              </a:endParaRPr>
            </a:p>
          </p:txBody>
        </p:sp>
        <p:sp>
          <p:nvSpPr>
            <p:cNvPr id="139" name="TextBox 138"/>
            <p:cNvSpPr txBox="1"/>
            <p:nvPr/>
          </p:nvSpPr>
          <p:spPr>
            <a:xfrm>
              <a:off x="3598723" y="6187595"/>
              <a:ext cx="8947927" cy="627902"/>
            </a:xfrm>
            <a:prstGeom prst="rect">
              <a:avLst/>
            </a:prstGeom>
            <a:noFill/>
          </p:spPr>
          <p:txBody>
            <a:bodyPr wrap="square" lIns="134464" tIns="107571" rIns="134464" bIns="107571" rtlCol="0">
              <a:spAutoFit/>
            </a:bodyPr>
            <a:lstStyle/>
            <a:p>
              <a:pPr algn="ctr" defTabSz="672358">
                <a:lnSpc>
                  <a:spcPct val="90000"/>
                </a:lnSpc>
                <a:spcAft>
                  <a:spcPts val="441"/>
                </a:spcAft>
                <a:defRPr/>
              </a:pPr>
              <a:r>
                <a:rPr lang="en-US" sz="1765" dirty="0">
                  <a:gradFill>
                    <a:gsLst>
                      <a:gs pos="2917">
                        <a:srgbClr val="505050"/>
                      </a:gs>
                      <a:gs pos="30000">
                        <a:srgbClr val="505050"/>
                      </a:gs>
                    </a:gsLst>
                    <a:lin ang="5400000" scaled="0"/>
                  </a:gradFill>
                  <a:latin typeface="Segoe UI"/>
                  <a:ea typeface="+mn-ea"/>
                  <a:cs typeface="+mn-cs"/>
                </a:rPr>
                <a:t>JavaScript feature gap </a:t>
              </a:r>
            </a:p>
          </p:txBody>
        </p:sp>
        <p:sp>
          <p:nvSpPr>
            <p:cNvPr id="144" name="Right Arrow 143"/>
            <p:cNvSpPr/>
            <p:nvPr/>
          </p:nvSpPr>
          <p:spPr bwMode="auto">
            <a:xfrm>
              <a:off x="4322674" y="4747616"/>
              <a:ext cx="1894614" cy="1069215"/>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defRPr/>
              </a:pPr>
              <a:r>
                <a:rPr lang="en-US" sz="1176" dirty="0">
                  <a:gradFill>
                    <a:gsLst>
                      <a:gs pos="0">
                        <a:srgbClr val="FFFFFF"/>
                      </a:gs>
                      <a:gs pos="100000">
                        <a:srgbClr val="FFFFFF"/>
                      </a:gs>
                    </a:gsLst>
                    <a:lin ang="5400000" scaled="0"/>
                  </a:gradFill>
                  <a:latin typeface="Segoe UI"/>
                  <a:ea typeface="Segoe UI" pitchFamily="34" charset="0"/>
                  <a:cs typeface="Segoe UI" pitchFamily="34" charset="0"/>
                </a:rPr>
                <a:t>Target</a:t>
              </a:r>
            </a:p>
            <a:p>
              <a:pPr algn="ctr" defTabSz="685598">
                <a:defRPr/>
              </a:pPr>
              <a:endParaRPr lang="en-US" sz="66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Left Arrow 146"/>
            <p:cNvSpPr/>
            <p:nvPr/>
          </p:nvSpPr>
          <p:spPr bwMode="auto">
            <a:xfrm>
              <a:off x="9947704" y="4747616"/>
              <a:ext cx="1841431" cy="1048319"/>
            </a:xfrm>
            <a:prstGeom prst="leftArrow">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defRPr/>
              </a:pPr>
              <a:r>
                <a:rPr lang="en-US" sz="1176" dirty="0">
                  <a:gradFill>
                    <a:gsLst>
                      <a:gs pos="0">
                        <a:srgbClr val="FFFFFF"/>
                      </a:gs>
                      <a:gs pos="100000">
                        <a:srgbClr val="FFFFFF"/>
                      </a:gs>
                    </a:gsLst>
                    <a:lin ang="5400000" scaled="0"/>
                  </a:gradFill>
                  <a:latin typeface="Segoe UI"/>
                  <a:ea typeface="Segoe UI" pitchFamily="34" charset="0"/>
                  <a:cs typeface="Segoe UI" pitchFamily="34" charset="0"/>
                </a:rPr>
                <a:t>Productivity</a:t>
              </a:r>
            </a:p>
            <a:p>
              <a:pPr algn="ctr" defTabSz="685598">
                <a:defRPr/>
              </a:pPr>
              <a:endParaRPr lang="en-US" sz="58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8" name="Group 147"/>
          <p:cNvGrpSpPr/>
          <p:nvPr/>
        </p:nvGrpSpPr>
        <p:grpSpPr>
          <a:xfrm>
            <a:off x="594115" y="722875"/>
            <a:ext cx="7569222" cy="1297110"/>
            <a:chOff x="876569" y="415569"/>
            <a:chExt cx="10294668" cy="1764159"/>
          </a:xfrm>
        </p:grpSpPr>
        <p:cxnSp>
          <p:nvCxnSpPr>
            <p:cNvPr id="3" name="Straight Connector 2"/>
            <p:cNvCxnSpPr/>
            <p:nvPr/>
          </p:nvCxnSpPr>
          <p:spPr>
            <a:xfrm>
              <a:off x="2560637" y="1784287"/>
              <a:ext cx="8610600" cy="0"/>
            </a:xfrm>
            <a:prstGeom prst="line">
              <a:avLst/>
            </a:prstGeom>
            <a:ln w="381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702651"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680466" y="1338394"/>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80438"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246451"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452783"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28054"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569" y="1385434"/>
              <a:ext cx="1582716" cy="794294"/>
            </a:xfrm>
            <a:prstGeom prst="rect">
              <a:avLst/>
            </a:prstGeom>
            <a:noFill/>
          </p:spPr>
          <p:txBody>
            <a:bodyPr wrap="square" lIns="134464" tIns="107571" rIns="134464" bIns="107571" rtlCol="0">
              <a:spAutoFit/>
            </a:bodyPr>
            <a:lstStyle/>
            <a:p>
              <a:pPr algn="r" defTabSz="672358">
                <a:lnSpc>
                  <a:spcPct val="90000"/>
                </a:lnSpc>
                <a:spcAft>
                  <a:spcPts val="441"/>
                </a:spcAft>
                <a:defRPr/>
              </a:pPr>
              <a:r>
                <a:rPr lang="en-US" sz="1324" dirty="0">
                  <a:gradFill>
                    <a:gsLst>
                      <a:gs pos="2917">
                        <a:srgbClr val="505050"/>
                      </a:gs>
                      <a:gs pos="30000">
                        <a:srgbClr val="505050"/>
                      </a:gs>
                    </a:gsLst>
                    <a:lin ang="5400000" scaled="0"/>
                  </a:gradFill>
                  <a:latin typeface="Segoe UI"/>
                  <a:ea typeface="+mn-ea"/>
                  <a:cs typeface="+mn-cs"/>
                </a:rPr>
                <a:t>JavaScript</a:t>
              </a:r>
              <a:br>
                <a:rPr lang="en-US" sz="1324" dirty="0">
                  <a:gradFill>
                    <a:gsLst>
                      <a:gs pos="2917">
                        <a:srgbClr val="505050"/>
                      </a:gs>
                      <a:gs pos="30000">
                        <a:srgbClr val="505050"/>
                      </a:gs>
                    </a:gsLst>
                    <a:lin ang="5400000" scaled="0"/>
                  </a:gradFill>
                  <a:latin typeface="Segoe UI"/>
                  <a:ea typeface="+mn-ea"/>
                  <a:cs typeface="+mn-cs"/>
                </a:rPr>
              </a:br>
              <a:r>
                <a:rPr lang="en-US" sz="1324" dirty="0">
                  <a:gradFill>
                    <a:gsLst>
                      <a:gs pos="2917">
                        <a:srgbClr val="505050"/>
                      </a:gs>
                      <a:gs pos="30000">
                        <a:srgbClr val="505050"/>
                      </a:gs>
                    </a:gsLst>
                    <a:lin ang="5400000" scaled="0"/>
                  </a:gradFill>
                  <a:latin typeface="Segoe UI"/>
                  <a:ea typeface="+mn-ea"/>
                  <a:cs typeface="+mn-cs"/>
                </a:rPr>
                <a:t>Evolution</a:t>
              </a:r>
            </a:p>
          </p:txBody>
        </p:sp>
        <p:sp>
          <p:nvSpPr>
            <p:cNvPr id="98" name="TextBox 97"/>
            <p:cNvSpPr txBox="1"/>
            <p:nvPr/>
          </p:nvSpPr>
          <p:spPr>
            <a:xfrm>
              <a:off x="2348746" y="945553"/>
              <a:ext cx="761999" cy="516973"/>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176" dirty="0">
                  <a:gradFill>
                    <a:gsLst>
                      <a:gs pos="2917">
                        <a:srgbClr val="505050"/>
                      </a:gs>
                      <a:gs pos="30000">
                        <a:srgbClr val="505050"/>
                      </a:gs>
                    </a:gsLst>
                    <a:lin ang="5400000" scaled="0"/>
                  </a:gradFill>
                  <a:latin typeface="Segoe UI"/>
                  <a:ea typeface="+mn-ea"/>
                  <a:cs typeface="+mn-cs"/>
                </a:rPr>
                <a:t>ES3</a:t>
              </a:r>
              <a:endParaRPr lang="en-US" sz="1765" dirty="0">
                <a:gradFill>
                  <a:gsLst>
                    <a:gs pos="2917">
                      <a:srgbClr val="505050"/>
                    </a:gs>
                    <a:gs pos="30000">
                      <a:srgbClr val="505050"/>
                    </a:gs>
                  </a:gsLst>
                  <a:lin ang="5400000" scaled="0"/>
                </a:gradFill>
                <a:latin typeface="Segoe UI"/>
                <a:ea typeface="+mn-ea"/>
                <a:cs typeface="+mn-cs"/>
              </a:endParaRPr>
            </a:p>
          </p:txBody>
        </p:sp>
        <p:sp>
          <p:nvSpPr>
            <p:cNvPr id="99" name="TextBox 98"/>
            <p:cNvSpPr txBox="1"/>
            <p:nvPr/>
          </p:nvSpPr>
          <p:spPr>
            <a:xfrm>
              <a:off x="5303837" y="946087"/>
              <a:ext cx="761999" cy="516973"/>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176" dirty="0">
                  <a:gradFill>
                    <a:gsLst>
                      <a:gs pos="2917">
                        <a:srgbClr val="505050"/>
                      </a:gs>
                      <a:gs pos="30000">
                        <a:srgbClr val="505050"/>
                      </a:gs>
                    </a:gsLst>
                    <a:lin ang="5400000" scaled="0"/>
                  </a:gradFill>
                  <a:latin typeface="Segoe UI"/>
                  <a:ea typeface="+mn-ea"/>
                  <a:cs typeface="+mn-cs"/>
                </a:rPr>
                <a:t>ES5</a:t>
              </a:r>
              <a:endParaRPr lang="en-US" sz="1765" dirty="0">
                <a:gradFill>
                  <a:gsLst>
                    <a:gs pos="2917">
                      <a:srgbClr val="505050"/>
                    </a:gs>
                    <a:gs pos="30000">
                      <a:srgbClr val="505050"/>
                    </a:gs>
                  </a:gsLst>
                  <a:lin ang="5400000" scaled="0"/>
                </a:gradFill>
                <a:latin typeface="Segoe UI"/>
                <a:ea typeface="+mn-ea"/>
                <a:cs typeface="+mn-cs"/>
              </a:endParaRPr>
            </a:p>
          </p:txBody>
        </p:sp>
        <p:sp>
          <p:nvSpPr>
            <p:cNvPr id="100" name="TextBox 99"/>
            <p:cNvSpPr txBox="1"/>
            <p:nvPr/>
          </p:nvSpPr>
          <p:spPr>
            <a:xfrm rot="18302700">
              <a:off x="8189246" y="750343"/>
              <a:ext cx="1042104" cy="516973"/>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176" dirty="0">
                  <a:gradFill>
                    <a:gsLst>
                      <a:gs pos="2917">
                        <a:srgbClr val="505050"/>
                      </a:gs>
                      <a:gs pos="30000">
                        <a:srgbClr val="505050"/>
                      </a:gs>
                    </a:gsLst>
                    <a:lin ang="5400000" scaled="0"/>
                  </a:gradFill>
                  <a:latin typeface="Segoe UI"/>
                  <a:ea typeface="+mn-ea"/>
                  <a:cs typeface="+mn-cs"/>
                </a:rPr>
                <a:t>ES2016</a:t>
              </a:r>
              <a:endParaRPr lang="en-US" sz="1765" dirty="0">
                <a:gradFill>
                  <a:gsLst>
                    <a:gs pos="2917">
                      <a:srgbClr val="505050"/>
                    </a:gs>
                    <a:gs pos="30000">
                      <a:srgbClr val="505050"/>
                    </a:gs>
                  </a:gsLst>
                  <a:lin ang="5400000" scaled="0"/>
                </a:gradFill>
                <a:latin typeface="Segoe UI"/>
                <a:ea typeface="+mn-ea"/>
                <a:cs typeface="+mn-cs"/>
              </a:endParaRPr>
            </a:p>
          </p:txBody>
        </p:sp>
        <p:sp>
          <p:nvSpPr>
            <p:cNvPr id="101" name="TextBox 100"/>
            <p:cNvSpPr txBox="1"/>
            <p:nvPr/>
          </p:nvSpPr>
          <p:spPr>
            <a:xfrm rot="18302700">
              <a:off x="9096385" y="695186"/>
              <a:ext cx="1076207" cy="516973"/>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176" dirty="0">
                  <a:gradFill>
                    <a:gsLst>
                      <a:gs pos="2917">
                        <a:srgbClr val="505050"/>
                      </a:gs>
                      <a:gs pos="30000">
                        <a:srgbClr val="505050"/>
                      </a:gs>
                    </a:gsLst>
                    <a:lin ang="5400000" scaled="0"/>
                  </a:gradFill>
                  <a:latin typeface="Segoe UI"/>
                  <a:ea typeface="+mn-ea"/>
                  <a:cs typeface="+mn-cs"/>
                </a:rPr>
                <a:t>ES2017</a:t>
              </a:r>
              <a:endParaRPr lang="en-US" sz="1765" dirty="0">
                <a:gradFill>
                  <a:gsLst>
                    <a:gs pos="2917">
                      <a:srgbClr val="505050"/>
                    </a:gs>
                    <a:gs pos="30000">
                      <a:srgbClr val="505050"/>
                    </a:gs>
                  </a:gsLst>
                  <a:lin ang="5400000" scaled="0"/>
                </a:gradFill>
                <a:latin typeface="Segoe UI"/>
                <a:ea typeface="+mn-ea"/>
                <a:cs typeface="+mn-cs"/>
              </a:endParaRPr>
            </a:p>
          </p:txBody>
        </p:sp>
        <p:sp>
          <p:nvSpPr>
            <p:cNvPr id="102" name="TextBox 101"/>
            <p:cNvSpPr txBox="1"/>
            <p:nvPr/>
          </p:nvSpPr>
          <p:spPr>
            <a:xfrm rot="18302700">
              <a:off x="9939783" y="730202"/>
              <a:ext cx="1091308" cy="516973"/>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176" dirty="0">
                  <a:gradFill>
                    <a:gsLst>
                      <a:gs pos="2917">
                        <a:srgbClr val="505050"/>
                      </a:gs>
                      <a:gs pos="30000">
                        <a:srgbClr val="505050"/>
                      </a:gs>
                    </a:gsLst>
                    <a:lin ang="5400000" scaled="0"/>
                  </a:gradFill>
                  <a:latin typeface="Segoe UI"/>
                  <a:ea typeface="+mn-ea"/>
                  <a:cs typeface="+mn-cs"/>
                </a:rPr>
                <a:t>ES2018</a:t>
              </a:r>
              <a:endParaRPr lang="en-US" sz="1765" dirty="0">
                <a:gradFill>
                  <a:gsLst>
                    <a:gs pos="2917">
                      <a:srgbClr val="505050"/>
                    </a:gs>
                    <a:gs pos="30000">
                      <a:srgbClr val="505050"/>
                    </a:gs>
                  </a:gsLst>
                  <a:lin ang="5400000" scaled="0"/>
                </a:gradFill>
                <a:latin typeface="Segoe UI"/>
                <a:ea typeface="+mn-ea"/>
                <a:cs typeface="+mn-cs"/>
              </a:endParaRPr>
            </a:p>
          </p:txBody>
        </p:sp>
        <p:sp>
          <p:nvSpPr>
            <p:cNvPr id="103" name="TextBox 102"/>
            <p:cNvSpPr txBox="1"/>
            <p:nvPr/>
          </p:nvSpPr>
          <p:spPr>
            <a:xfrm rot="18302700">
              <a:off x="7259539" y="720913"/>
              <a:ext cx="1113998" cy="516973"/>
            </a:xfrm>
            <a:prstGeom prst="rect">
              <a:avLst/>
            </a:prstGeom>
            <a:noFill/>
          </p:spPr>
          <p:txBody>
            <a:bodyPr wrap="square" lIns="134464" tIns="107571" rIns="134464" bIns="107571" rtlCol="0">
              <a:spAutoFit/>
            </a:bodyPr>
            <a:lstStyle/>
            <a:p>
              <a:pPr defTabSz="672358">
                <a:lnSpc>
                  <a:spcPct val="90000"/>
                </a:lnSpc>
                <a:spcAft>
                  <a:spcPts val="441"/>
                </a:spcAft>
                <a:defRPr/>
              </a:pPr>
              <a:r>
                <a:rPr lang="en-US" sz="1176" dirty="0">
                  <a:gradFill>
                    <a:gsLst>
                      <a:gs pos="2917">
                        <a:srgbClr val="505050"/>
                      </a:gs>
                      <a:gs pos="30000">
                        <a:srgbClr val="505050"/>
                      </a:gs>
                    </a:gsLst>
                    <a:lin ang="5400000" scaled="0"/>
                  </a:gradFill>
                  <a:latin typeface="Segoe UI"/>
                  <a:ea typeface="+mn-ea"/>
                  <a:cs typeface="+mn-cs"/>
                </a:rPr>
                <a:t>ES2015</a:t>
              </a:r>
              <a:endParaRPr lang="en-US" sz="1765" dirty="0">
                <a:gradFill>
                  <a:gsLst>
                    <a:gs pos="2917">
                      <a:srgbClr val="505050"/>
                    </a:gs>
                    <a:gs pos="30000">
                      <a:srgbClr val="505050"/>
                    </a:gs>
                  </a:gsLst>
                  <a:lin ang="5400000" scaled="0"/>
                </a:gradFill>
                <a:latin typeface="Segoe UI"/>
                <a:ea typeface="+mn-ea"/>
                <a:cs typeface="+mn-cs"/>
              </a:endParaRPr>
            </a:p>
          </p:txBody>
        </p:sp>
      </p:grpSp>
      <p:sp>
        <p:nvSpPr>
          <p:cNvPr id="2" name="TextBox 1"/>
          <p:cNvSpPr txBox="1"/>
          <p:nvPr/>
        </p:nvSpPr>
        <p:spPr>
          <a:xfrm>
            <a:off x="3751588" y="4473942"/>
            <a:ext cx="1247976" cy="400627"/>
          </a:xfrm>
          <a:prstGeom prst="rect">
            <a:avLst/>
          </a:prstGeom>
          <a:noFill/>
        </p:spPr>
        <p:txBody>
          <a:bodyPr wrap="square" lIns="134464" tIns="107571" rIns="134464" bIns="107571" rtlCol="0">
            <a:spAutoFit/>
          </a:bodyPr>
          <a:lstStyle/>
          <a:p>
            <a:pPr algn="ctr" defTabSz="685845">
              <a:lnSpc>
                <a:spcPct val="90000"/>
              </a:lnSpc>
              <a:spcAft>
                <a:spcPts val="441"/>
              </a:spcAft>
              <a:defRPr/>
            </a:pPr>
            <a:r>
              <a:rPr lang="en-US" sz="1324" kern="1200" dirty="0">
                <a:gradFill>
                  <a:gsLst>
                    <a:gs pos="2917">
                      <a:srgbClr val="505050"/>
                    </a:gs>
                    <a:gs pos="30000">
                      <a:srgbClr val="505050"/>
                    </a:gs>
                  </a:gsLst>
                  <a:lin ang="5400000" scaled="0"/>
                </a:gradFill>
                <a:latin typeface="Segoe UI"/>
                <a:ea typeface="+mn-ea"/>
                <a:cs typeface="+mn-cs"/>
              </a:rPr>
              <a:t>March 2015</a:t>
            </a:r>
            <a:endParaRPr lang="en-US" sz="1765" kern="1200" dirty="0">
              <a:gradFill>
                <a:gsLst>
                  <a:gs pos="2917">
                    <a:srgbClr val="505050"/>
                  </a:gs>
                  <a:gs pos="30000">
                    <a:srgbClr val="505050"/>
                  </a:gs>
                </a:gsLst>
                <a:lin ang="5400000" scaled="0"/>
              </a:gradFill>
              <a:latin typeface="Segoe UI"/>
              <a:ea typeface="+mn-ea"/>
              <a:cs typeface="+mn-cs"/>
            </a:endParaRPr>
          </a:p>
        </p:txBody>
      </p:sp>
      <p:sp>
        <p:nvSpPr>
          <p:cNvPr id="38" name="TextBox 37"/>
          <p:cNvSpPr txBox="1"/>
          <p:nvPr/>
        </p:nvSpPr>
        <p:spPr>
          <a:xfrm>
            <a:off x="4928875" y="4473942"/>
            <a:ext cx="1405679" cy="400627"/>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324" kern="1200" dirty="0">
                <a:gradFill>
                  <a:gsLst>
                    <a:gs pos="2917">
                      <a:srgbClr val="505050"/>
                    </a:gs>
                    <a:gs pos="30000">
                      <a:srgbClr val="505050"/>
                    </a:gs>
                  </a:gsLst>
                  <a:lin ang="5400000" scaled="0"/>
                </a:gradFill>
                <a:latin typeface="Segoe UI"/>
                <a:ea typeface="+mn-ea"/>
                <a:cs typeface="+mn-cs"/>
              </a:rPr>
              <a:t>March 2016</a:t>
            </a:r>
            <a:endParaRPr lang="en-US" sz="1765" kern="1200" dirty="0">
              <a:gradFill>
                <a:gsLst>
                  <a:gs pos="2917">
                    <a:srgbClr val="505050"/>
                  </a:gs>
                  <a:gs pos="30000">
                    <a:srgbClr val="505050"/>
                  </a:gs>
                </a:gsLst>
                <a:lin ang="5400000" scaled="0"/>
              </a:gradFill>
              <a:latin typeface="Segoe UI"/>
              <a:ea typeface="+mn-ea"/>
              <a:cs typeface="+mn-cs"/>
            </a:endParaRPr>
          </a:p>
        </p:txBody>
      </p:sp>
      <p:pic>
        <p:nvPicPr>
          <p:cNvPr id="34" name="Picture 33"/>
          <p:cNvPicPr>
            <a:picLocks noChangeAspect="1"/>
          </p:cNvPicPr>
          <p:nvPr/>
        </p:nvPicPr>
        <p:blipFill>
          <a:blip r:embed="rId2"/>
          <a:stretch>
            <a:fillRect/>
          </a:stretch>
        </p:blipFill>
        <p:spPr>
          <a:xfrm>
            <a:off x="8156487" y="0"/>
            <a:ext cx="985049" cy="985049"/>
          </a:xfrm>
          <a:prstGeom prst="rect">
            <a:avLst/>
          </a:prstGeom>
        </p:spPr>
      </p:pic>
    </p:spTree>
    <p:extLst>
      <p:ext uri="{BB962C8B-B14F-4D97-AF65-F5344CB8AC3E}">
        <p14:creationId xmlns:p14="http://schemas.microsoft.com/office/powerpoint/2010/main" val="23513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1.37861E-7 -2.41943E-6 L 0.11425 0.00273 " pathEditMode="relative" rAng="0" ptsTypes="AA">
                                      <p:cBhvr>
                                        <p:cTn id="22" dur="2000" fill="hold"/>
                                        <p:tgtEl>
                                          <p:spTgt spid="24"/>
                                        </p:tgtEl>
                                        <p:attrNameLst>
                                          <p:attrName>ppt_x</p:attrName>
                                          <p:attrName>ppt_y</p:attrName>
                                        </p:attrNameLst>
                                      </p:cBhvr>
                                      <p:rCtr x="5706" y="136"/>
                                    </p:animMotion>
                                  </p:childTnLst>
                                </p:cTn>
                              </p:par>
                              <p:par>
                                <p:cTn id="23" presetID="63" presetClass="path" presetSubtype="0" accel="50000" decel="50000" fill="hold" nodeType="withEffect">
                                  <p:stCondLst>
                                    <p:cond delay="0"/>
                                  </p:stCondLst>
                                  <p:childTnLst>
                                    <p:animMotion origin="layout" path="M 3.19122E-7 -4.35315E-6 L 0.11144 -0.00363 " pathEditMode="relative" rAng="0" ptsTypes="AA">
                                      <p:cBhvr>
                                        <p:cTn id="24" dur="2000" fill="hold"/>
                                        <p:tgtEl>
                                          <p:spTgt spid="23"/>
                                        </p:tgtEl>
                                        <p:attrNameLst>
                                          <p:attrName>ppt_x</p:attrName>
                                          <p:attrName>ppt_y</p:attrName>
                                        </p:attrNameLst>
                                      </p:cBhvr>
                                      <p:rCtr x="5565" y="-182"/>
                                    </p:animMotion>
                                  </p:childTnLst>
                                </p:cTn>
                              </p:par>
                              <p:par>
                                <p:cTn id="25" presetID="63" presetClass="path" presetSubtype="0" accel="50000" decel="50000" fill="hold" nodeType="withEffect">
                                  <p:stCondLst>
                                    <p:cond delay="0"/>
                                  </p:stCondLst>
                                  <p:childTnLst>
                                    <p:animMotion origin="layout" path="M 1.85346E-6 1.44803E-6 L 0.10952 -0.00204 " pathEditMode="relative" rAng="0" ptsTypes="AA">
                                      <p:cBhvr>
                                        <p:cTn id="26" dur="2000" fill="hold"/>
                                        <p:tgtEl>
                                          <p:spTgt spid="22"/>
                                        </p:tgtEl>
                                        <p:attrNameLst>
                                          <p:attrName>ppt_x</p:attrName>
                                          <p:attrName>ppt_y</p:attrName>
                                        </p:attrNameLst>
                                      </p:cBhvr>
                                      <p:rCtr x="5412" y="0"/>
                                    </p:animMotion>
                                  </p:childTnLst>
                                </p:cTn>
                              </p:par>
                              <p:par>
                                <p:cTn id="27" presetID="63" presetClass="path" presetSubtype="0" accel="50000" decel="50000" fill="hold" nodeType="withEffect">
                                  <p:stCondLst>
                                    <p:cond delay="0"/>
                                  </p:stCondLst>
                                  <p:childTnLst>
                                    <p:animMotion origin="layout" path="M 2.98443E-6 -4.21698E-6 L 0.11463 0.00341 " pathEditMode="relative" rAng="0" ptsTypes="AA">
                                      <p:cBhvr>
                                        <p:cTn id="28" dur="2000" fill="hold"/>
                                        <p:tgtEl>
                                          <p:spTgt spid="159"/>
                                        </p:tgtEl>
                                        <p:attrNameLst>
                                          <p:attrName>ppt_x</p:attrName>
                                          <p:attrName>ppt_y</p:attrName>
                                        </p:attrNameLst>
                                      </p:cBhvr>
                                      <p:rCtr x="5731" y="159"/>
                                    </p:animMotion>
                                  </p:childTnLst>
                                </p:cTn>
                              </p:par>
                              <p:par>
                                <p:cTn id="29" presetID="10" presetClass="entr" presetSubtype="0" fill="hold" grpId="0" nodeType="withEffect">
                                  <p:stCondLst>
                                    <p:cond delay="1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err="1"/>
              <a:t>TypeScript</a:t>
            </a:r>
            <a:r>
              <a:rPr lang="en-US" sz="2700" dirty="0"/>
              <a:t> IDE</a:t>
            </a:r>
          </a:p>
        </p:txBody>
      </p:sp>
      <p:pic>
        <p:nvPicPr>
          <p:cNvPr id="3" name="Picture 7" descr="https://upload.wikimedia.org/wikipedia/commons/thumb/e/e4/Visual_Studio_2013_Logo.svg/990px-Visual_Studio_2013_Logo.svg.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18221" y="1283140"/>
            <a:ext cx="920828" cy="95245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13265" y="3132016"/>
            <a:ext cx="925784" cy="925784"/>
          </a:xfrm>
          <a:prstGeom prst="rect">
            <a:avLst/>
          </a:prstGeom>
        </p:spPr>
      </p:pic>
      <p:pic>
        <p:nvPicPr>
          <p:cNvPr id="5" name="Picture 9" descr="http://static.grayghostvisuals.com/imgblog/st2-logo.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64763" y="1367180"/>
            <a:ext cx="784372" cy="78437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2" descr="https://upload.wikimedia.org/wikipedia/commons/thumb/8/80/Atom_editor_logo.svg/1118px-Atom_editor_logo.svg.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174848" y="1455143"/>
            <a:ext cx="664298" cy="608445"/>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6">
            <a:clrChange>
              <a:clrFrom>
                <a:srgbClr val="FFFFFF"/>
              </a:clrFrom>
              <a:clrTo>
                <a:srgbClr val="FFFFFF">
                  <a:alpha val="0"/>
                </a:srgbClr>
              </a:clrTo>
            </a:clrChange>
          </a:blip>
          <a:stretch>
            <a:fillRect/>
          </a:stretch>
        </p:blipFill>
        <p:spPr>
          <a:xfrm>
            <a:off x="3055033" y="3198508"/>
            <a:ext cx="812295" cy="792800"/>
          </a:xfrm>
          <a:prstGeom prst="rect">
            <a:avLst/>
          </a:prstGeom>
        </p:spPr>
      </p:pic>
      <p:pic>
        <p:nvPicPr>
          <p:cNvPr id="8" name="Picture 16" descr="http://s27.postimg.org/fgvlqyyb7/webstorm_logo_400x400.png"/>
          <p:cNvPicPr>
            <a:picLocks noChangeAspect="1" noChangeArrowheads="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4861" y="1424306"/>
            <a:ext cx="670118" cy="67011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18" descr="https://upload.wikimedia.org/wikipedia/commons/thumb/9/9f/Vimlogo.svg/605px-Vimlogo.svg.pn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185054" y="3279520"/>
            <a:ext cx="629730" cy="63077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0" descr="http://codesters.org/media/topics/emac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3313" y="3252028"/>
            <a:ext cx="685757" cy="685757"/>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653066" y="2283261"/>
            <a:ext cx="1246181"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Visual Studio</a:t>
            </a:r>
          </a:p>
        </p:txBody>
      </p:sp>
      <p:sp>
        <p:nvSpPr>
          <p:cNvPr id="12" name="TextBox 11"/>
          <p:cNvSpPr txBox="1"/>
          <p:nvPr/>
        </p:nvSpPr>
        <p:spPr>
          <a:xfrm>
            <a:off x="2840274" y="2283261"/>
            <a:ext cx="123335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Sublime Text</a:t>
            </a:r>
          </a:p>
        </p:txBody>
      </p:sp>
      <p:sp>
        <p:nvSpPr>
          <p:cNvPr id="13" name="TextBox 12"/>
          <p:cNvSpPr txBox="1"/>
          <p:nvPr/>
        </p:nvSpPr>
        <p:spPr>
          <a:xfrm>
            <a:off x="5165234" y="2283260"/>
            <a:ext cx="683527"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Atom</a:t>
            </a:r>
          </a:p>
        </p:txBody>
      </p:sp>
      <p:sp>
        <p:nvSpPr>
          <p:cNvPr id="14" name="TextBox 13"/>
          <p:cNvSpPr txBox="1"/>
          <p:nvPr/>
        </p:nvSpPr>
        <p:spPr>
          <a:xfrm>
            <a:off x="6964995" y="2283259"/>
            <a:ext cx="1069850"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err="1">
                <a:gradFill>
                  <a:gsLst>
                    <a:gs pos="2917">
                      <a:srgbClr val="505050"/>
                    </a:gs>
                    <a:gs pos="30000">
                      <a:srgbClr val="505050"/>
                    </a:gs>
                  </a:gsLst>
                  <a:lin ang="5400000" scaled="0"/>
                </a:gradFill>
                <a:latin typeface="Segoe UI"/>
              </a:rPr>
              <a:t>WebStorm</a:t>
            </a:r>
            <a:endParaRPr lang="en-US" sz="1324" dirty="0">
              <a:gradFill>
                <a:gsLst>
                  <a:gs pos="2917">
                    <a:srgbClr val="505050"/>
                  </a:gs>
                  <a:gs pos="30000">
                    <a:srgbClr val="505050"/>
                  </a:gs>
                </a:gsLst>
                <a:lin ang="5400000" scaled="0"/>
              </a:gradFill>
              <a:latin typeface="Segoe UI"/>
            </a:endParaRPr>
          </a:p>
        </p:txBody>
      </p:sp>
      <p:sp>
        <p:nvSpPr>
          <p:cNvPr id="15" name="TextBox 14"/>
          <p:cNvSpPr txBox="1"/>
          <p:nvPr/>
        </p:nvSpPr>
        <p:spPr>
          <a:xfrm>
            <a:off x="433456" y="4083414"/>
            <a:ext cx="1685403"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Visual Studio Code</a:t>
            </a:r>
          </a:p>
        </p:txBody>
      </p:sp>
      <p:sp>
        <p:nvSpPr>
          <p:cNvPr id="16" name="TextBox 15"/>
          <p:cNvSpPr txBox="1"/>
          <p:nvPr/>
        </p:nvSpPr>
        <p:spPr>
          <a:xfrm>
            <a:off x="3067094" y="4081649"/>
            <a:ext cx="779707"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Eclipse</a:t>
            </a:r>
          </a:p>
        </p:txBody>
      </p:sp>
      <p:sp>
        <p:nvSpPr>
          <p:cNvPr id="17" name="TextBox 16"/>
          <p:cNvSpPr txBox="1"/>
          <p:nvPr/>
        </p:nvSpPr>
        <p:spPr>
          <a:xfrm>
            <a:off x="5155575" y="4079559"/>
            <a:ext cx="741235"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err="1">
                <a:gradFill>
                  <a:gsLst>
                    <a:gs pos="2917">
                      <a:srgbClr val="505050"/>
                    </a:gs>
                    <a:gs pos="30000">
                      <a:srgbClr val="505050"/>
                    </a:gs>
                  </a:gsLst>
                  <a:lin ang="5400000" scaled="0"/>
                </a:gradFill>
                <a:latin typeface="Segoe UI"/>
              </a:rPr>
              <a:t>Emacs</a:t>
            </a:r>
            <a:endParaRPr lang="en-US" sz="1324" dirty="0">
              <a:gradFill>
                <a:gsLst>
                  <a:gs pos="2917">
                    <a:srgbClr val="505050"/>
                  </a:gs>
                  <a:gs pos="30000">
                    <a:srgbClr val="505050"/>
                  </a:gs>
                </a:gsLst>
                <a:lin ang="5400000" scaled="0"/>
              </a:gradFill>
              <a:latin typeface="Segoe UI"/>
            </a:endParaRPr>
          </a:p>
        </p:txBody>
      </p:sp>
      <p:sp>
        <p:nvSpPr>
          <p:cNvPr id="18" name="TextBox 17"/>
          <p:cNvSpPr txBox="1"/>
          <p:nvPr/>
        </p:nvSpPr>
        <p:spPr>
          <a:xfrm>
            <a:off x="7217468" y="4079559"/>
            <a:ext cx="564904"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Vim</a:t>
            </a:r>
          </a:p>
        </p:txBody>
      </p:sp>
      <p:pic>
        <p:nvPicPr>
          <p:cNvPr id="19" name="Picture 18"/>
          <p:cNvPicPr>
            <a:picLocks noChangeAspect="1"/>
          </p:cNvPicPr>
          <p:nvPr/>
        </p:nvPicPr>
        <p:blipFill>
          <a:blip r:embed="rId10"/>
          <a:stretch>
            <a:fillRect/>
          </a:stretch>
        </p:blipFill>
        <p:spPr>
          <a:xfrm>
            <a:off x="8158951" y="0"/>
            <a:ext cx="985049" cy="985049"/>
          </a:xfrm>
          <a:prstGeom prst="rect">
            <a:avLst/>
          </a:prstGeom>
        </p:spPr>
      </p:pic>
    </p:spTree>
    <p:extLst>
      <p:ext uri="{BB962C8B-B14F-4D97-AF65-F5344CB8AC3E}">
        <p14:creationId xmlns:p14="http://schemas.microsoft.com/office/powerpoint/2010/main" val="102609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One year, four releases</a:t>
            </a:r>
          </a:p>
        </p:txBody>
      </p:sp>
      <p:grpSp>
        <p:nvGrpSpPr>
          <p:cNvPr id="35" name="Group 34"/>
          <p:cNvGrpSpPr/>
          <p:nvPr/>
        </p:nvGrpSpPr>
        <p:grpSpPr>
          <a:xfrm rot="20525346">
            <a:off x="819092" y="2393201"/>
            <a:ext cx="7507558" cy="336159"/>
            <a:chOff x="1036637" y="5402262"/>
            <a:chExt cx="10210800" cy="457200"/>
          </a:xfrm>
        </p:grpSpPr>
        <p:grpSp>
          <p:nvGrpSpPr>
            <p:cNvPr id="9" name="Group 8"/>
            <p:cNvGrpSpPr/>
            <p:nvPr/>
          </p:nvGrpSpPr>
          <p:grpSpPr>
            <a:xfrm>
              <a:off x="2713037" y="5402262"/>
              <a:ext cx="2133600" cy="457200"/>
              <a:chOff x="1265237" y="5402262"/>
              <a:chExt cx="2133600" cy="457200"/>
            </a:xfrm>
          </p:grpSpPr>
          <p:sp>
            <p:nvSpPr>
              <p:cNvPr id="4" name="Oval 3"/>
              <p:cNvSpPr/>
              <p:nvPr/>
            </p:nvSpPr>
            <p:spPr bwMode="auto">
              <a:xfrm>
                <a:off x="1265237" y="5402262"/>
                <a:ext cx="457200" cy="45720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 name="Straight Connector 6"/>
              <p:cNvCxnSpPr>
                <a:stCxn id="4" idx="6"/>
              </p:cNvCxnSpPr>
              <p:nvPr/>
            </p:nvCxnSpPr>
            <p:spPr>
              <a:xfrm>
                <a:off x="1722437" y="5630862"/>
                <a:ext cx="1676400" cy="0"/>
              </a:xfrm>
              <a:prstGeom prst="line">
                <a:avLst/>
              </a:prstGeom>
              <a:ln w="381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4846637" y="5402262"/>
              <a:ext cx="2133600" cy="457200"/>
              <a:chOff x="1265237" y="5402262"/>
              <a:chExt cx="2133600" cy="457200"/>
            </a:xfrm>
          </p:grpSpPr>
          <p:sp>
            <p:nvSpPr>
              <p:cNvPr id="18" name="Oval 17"/>
              <p:cNvSpPr/>
              <p:nvPr/>
            </p:nvSpPr>
            <p:spPr bwMode="auto">
              <a:xfrm>
                <a:off x="1265237" y="5402262"/>
                <a:ext cx="457200" cy="45720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 name="Straight Connector 18"/>
              <p:cNvCxnSpPr>
                <a:stCxn id="18" idx="6"/>
              </p:cNvCxnSpPr>
              <p:nvPr/>
            </p:nvCxnSpPr>
            <p:spPr>
              <a:xfrm>
                <a:off x="1722437" y="5630862"/>
                <a:ext cx="1676400" cy="0"/>
              </a:xfrm>
              <a:prstGeom prst="line">
                <a:avLst/>
              </a:prstGeom>
              <a:ln w="381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6980237" y="5402262"/>
              <a:ext cx="2133600" cy="457200"/>
              <a:chOff x="1265237" y="5402262"/>
              <a:chExt cx="2133600" cy="457200"/>
            </a:xfrm>
          </p:grpSpPr>
          <p:sp>
            <p:nvSpPr>
              <p:cNvPr id="21" name="Oval 20"/>
              <p:cNvSpPr/>
              <p:nvPr/>
            </p:nvSpPr>
            <p:spPr bwMode="auto">
              <a:xfrm>
                <a:off x="1265237" y="5402262"/>
                <a:ext cx="457200" cy="45720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 name="Straight Connector 21"/>
              <p:cNvCxnSpPr>
                <a:stCxn id="21" idx="6"/>
              </p:cNvCxnSpPr>
              <p:nvPr/>
            </p:nvCxnSpPr>
            <p:spPr>
              <a:xfrm>
                <a:off x="1722437" y="5630862"/>
                <a:ext cx="1676400" cy="0"/>
              </a:xfrm>
              <a:prstGeom prst="line">
                <a:avLst/>
              </a:prstGeom>
              <a:ln w="381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113837" y="5402262"/>
              <a:ext cx="2133600" cy="457200"/>
              <a:chOff x="1265237" y="5402262"/>
              <a:chExt cx="2133600" cy="457200"/>
            </a:xfrm>
          </p:grpSpPr>
          <p:sp>
            <p:nvSpPr>
              <p:cNvPr id="24" name="Oval 23"/>
              <p:cNvSpPr/>
              <p:nvPr/>
            </p:nvSpPr>
            <p:spPr bwMode="auto">
              <a:xfrm>
                <a:off x="1265237" y="5402262"/>
                <a:ext cx="457200" cy="45720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Straight Connector 24"/>
              <p:cNvCxnSpPr>
                <a:stCxn id="24" idx="6"/>
              </p:cNvCxnSpPr>
              <p:nvPr/>
            </p:nvCxnSpPr>
            <p:spPr>
              <a:xfrm>
                <a:off x="1722437" y="5630862"/>
                <a:ext cx="1676400" cy="0"/>
              </a:xfrm>
              <a:prstGeom prst="line">
                <a:avLst/>
              </a:prstGeom>
              <a:ln w="381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a:xfrm>
              <a:off x="1036637" y="5630862"/>
              <a:ext cx="1676400" cy="0"/>
            </a:xfrm>
            <a:prstGeom prst="line">
              <a:avLst/>
            </a:prstGeom>
            <a:ln w="381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2003255" y="2530219"/>
            <a:ext cx="661084" cy="543101"/>
          </a:xfrm>
          <a:prstGeom prst="rect">
            <a:avLst/>
          </a:prstGeom>
          <a:noFill/>
        </p:spPr>
        <p:txBody>
          <a:bodyPr wrap="none" lIns="134464" tIns="107571" rIns="134464" bIns="107571" rtlCol="0">
            <a:spAutoFit/>
          </a:bodyPr>
          <a:lstStyle/>
          <a:p>
            <a:pPr algn="ctr" defTabSz="685845">
              <a:lnSpc>
                <a:spcPct val="90000"/>
              </a:lnSpc>
              <a:spcAft>
                <a:spcPts val="441"/>
              </a:spcAft>
              <a:defRPr/>
            </a:pPr>
            <a:r>
              <a:rPr lang="en-US" sz="2353" kern="1200" dirty="0">
                <a:solidFill>
                  <a:srgbClr val="0078D7"/>
                </a:solidFill>
                <a:latin typeface="Segoe UI"/>
                <a:ea typeface="+mn-ea"/>
                <a:cs typeface="+mn-cs"/>
              </a:rPr>
              <a:t>1.5</a:t>
            </a:r>
          </a:p>
        </p:txBody>
      </p:sp>
      <p:sp>
        <p:nvSpPr>
          <p:cNvPr id="37" name="TextBox 36"/>
          <p:cNvSpPr txBox="1"/>
          <p:nvPr/>
        </p:nvSpPr>
        <p:spPr>
          <a:xfrm>
            <a:off x="3495971" y="2045719"/>
            <a:ext cx="661084" cy="543101"/>
          </a:xfrm>
          <a:prstGeom prst="rect">
            <a:avLst/>
          </a:prstGeom>
          <a:noFill/>
        </p:spPr>
        <p:txBody>
          <a:bodyPr wrap="none" lIns="134464" tIns="107571" rIns="134464" bIns="107571" rtlCol="0">
            <a:spAutoFit/>
          </a:bodyPr>
          <a:lstStyle/>
          <a:p>
            <a:pPr algn="ctr" defTabSz="685845">
              <a:lnSpc>
                <a:spcPct val="90000"/>
              </a:lnSpc>
              <a:spcAft>
                <a:spcPts val="441"/>
              </a:spcAft>
              <a:defRPr/>
            </a:pPr>
            <a:r>
              <a:rPr lang="en-US" sz="2353" kern="1200" dirty="0">
                <a:solidFill>
                  <a:srgbClr val="0078D7"/>
                </a:solidFill>
                <a:latin typeface="Segoe UI"/>
                <a:ea typeface="+mn-ea"/>
                <a:cs typeface="+mn-cs"/>
              </a:rPr>
              <a:t>1.6</a:t>
            </a:r>
          </a:p>
        </p:txBody>
      </p:sp>
      <p:sp>
        <p:nvSpPr>
          <p:cNvPr id="38" name="TextBox 37"/>
          <p:cNvSpPr txBox="1"/>
          <p:nvPr/>
        </p:nvSpPr>
        <p:spPr>
          <a:xfrm>
            <a:off x="4988687" y="1563272"/>
            <a:ext cx="661084" cy="543101"/>
          </a:xfrm>
          <a:prstGeom prst="rect">
            <a:avLst/>
          </a:prstGeom>
          <a:noFill/>
        </p:spPr>
        <p:txBody>
          <a:bodyPr wrap="none" lIns="134464" tIns="107571" rIns="134464" bIns="107571" rtlCol="0">
            <a:spAutoFit/>
          </a:bodyPr>
          <a:lstStyle/>
          <a:p>
            <a:pPr algn="ctr" defTabSz="685845">
              <a:lnSpc>
                <a:spcPct val="90000"/>
              </a:lnSpc>
              <a:spcAft>
                <a:spcPts val="441"/>
              </a:spcAft>
              <a:defRPr/>
            </a:pPr>
            <a:r>
              <a:rPr lang="en-US" sz="2353" kern="1200" dirty="0">
                <a:solidFill>
                  <a:srgbClr val="0078D7"/>
                </a:solidFill>
                <a:latin typeface="Segoe UI"/>
                <a:ea typeface="+mn-ea"/>
                <a:cs typeface="+mn-cs"/>
              </a:rPr>
              <a:t>1.7</a:t>
            </a:r>
          </a:p>
        </p:txBody>
      </p:sp>
      <p:sp>
        <p:nvSpPr>
          <p:cNvPr id="40" name="TextBox 39"/>
          <p:cNvSpPr txBox="1"/>
          <p:nvPr/>
        </p:nvSpPr>
        <p:spPr>
          <a:xfrm>
            <a:off x="6481402" y="1083658"/>
            <a:ext cx="661084" cy="543101"/>
          </a:xfrm>
          <a:prstGeom prst="rect">
            <a:avLst/>
          </a:prstGeom>
          <a:noFill/>
        </p:spPr>
        <p:txBody>
          <a:bodyPr wrap="none" lIns="134464" tIns="107571" rIns="134464" bIns="107571" rtlCol="0">
            <a:spAutoFit/>
          </a:bodyPr>
          <a:lstStyle/>
          <a:p>
            <a:pPr algn="ctr" defTabSz="685845">
              <a:lnSpc>
                <a:spcPct val="90000"/>
              </a:lnSpc>
              <a:spcAft>
                <a:spcPts val="441"/>
              </a:spcAft>
              <a:defRPr/>
            </a:pPr>
            <a:r>
              <a:rPr lang="en-US" sz="2353" kern="1200" dirty="0">
                <a:solidFill>
                  <a:srgbClr val="0078D7"/>
                </a:solidFill>
                <a:latin typeface="Segoe UI"/>
                <a:ea typeface="+mn-ea"/>
                <a:cs typeface="+mn-cs"/>
              </a:rPr>
              <a:t>1.8</a:t>
            </a:r>
          </a:p>
        </p:txBody>
      </p:sp>
      <p:sp>
        <p:nvSpPr>
          <p:cNvPr id="41" name="TextBox 40"/>
          <p:cNvSpPr txBox="1"/>
          <p:nvPr/>
        </p:nvSpPr>
        <p:spPr>
          <a:xfrm>
            <a:off x="1587369" y="3654319"/>
            <a:ext cx="1495352" cy="624662"/>
          </a:xfrm>
          <a:prstGeom prst="rect">
            <a:avLst/>
          </a:prstGeom>
          <a:noFill/>
        </p:spPr>
        <p:txBody>
          <a:bodyPr wrap="none" lIns="134464" tIns="107571" rIns="134464" bIns="107571" rtlCol="0">
            <a:spAutoFit/>
          </a:bodyPr>
          <a:lstStyle/>
          <a:p>
            <a:pPr algn="ctr" defTabSz="685845">
              <a:lnSpc>
                <a:spcPct val="90000"/>
              </a:lnSpc>
              <a:spcAft>
                <a:spcPts val="441"/>
              </a:spcAft>
              <a:defRPr/>
            </a:pPr>
            <a:r>
              <a:rPr lang="en-US" sz="1471" kern="1200" dirty="0">
                <a:gradFill>
                  <a:gsLst>
                    <a:gs pos="2917">
                      <a:srgbClr val="505050"/>
                    </a:gs>
                    <a:gs pos="30000">
                      <a:srgbClr val="505050"/>
                    </a:gs>
                  </a:gsLst>
                  <a:lin ang="5400000" scaled="0"/>
                </a:gradFill>
                <a:latin typeface="Segoe UI"/>
                <a:ea typeface="+mn-ea"/>
                <a:cs typeface="+mn-cs"/>
              </a:rPr>
              <a:t>Core ES2015 +</a:t>
            </a:r>
            <a:br>
              <a:rPr lang="en-US" sz="1471" kern="1200" dirty="0">
                <a:gradFill>
                  <a:gsLst>
                    <a:gs pos="2917">
                      <a:srgbClr val="505050"/>
                    </a:gs>
                    <a:gs pos="30000">
                      <a:srgbClr val="505050"/>
                    </a:gs>
                  </a:gsLst>
                  <a:lin ang="5400000" scaled="0"/>
                </a:gradFill>
                <a:latin typeface="Segoe UI"/>
                <a:ea typeface="+mn-ea"/>
                <a:cs typeface="+mn-cs"/>
              </a:rPr>
            </a:br>
            <a:r>
              <a:rPr lang="en-US" sz="1471" kern="1200" dirty="0">
                <a:gradFill>
                  <a:gsLst>
                    <a:gs pos="2917">
                      <a:srgbClr val="505050"/>
                    </a:gs>
                    <a:gs pos="30000">
                      <a:srgbClr val="505050"/>
                    </a:gs>
                  </a:gsLst>
                  <a:lin ang="5400000" scaled="0"/>
                </a:gradFill>
                <a:latin typeface="Segoe UI"/>
                <a:ea typeface="+mn-ea"/>
                <a:cs typeface="+mn-cs"/>
              </a:rPr>
              <a:t>Decorators</a:t>
            </a:r>
          </a:p>
        </p:txBody>
      </p:sp>
      <p:sp>
        <p:nvSpPr>
          <p:cNvPr id="42" name="TextBox 41"/>
          <p:cNvSpPr txBox="1"/>
          <p:nvPr/>
        </p:nvSpPr>
        <p:spPr>
          <a:xfrm>
            <a:off x="3134606" y="3162738"/>
            <a:ext cx="1396862" cy="624662"/>
          </a:xfrm>
          <a:prstGeom prst="rect">
            <a:avLst/>
          </a:prstGeom>
          <a:noFill/>
        </p:spPr>
        <p:txBody>
          <a:bodyPr wrap="none" lIns="134464" tIns="107571" rIns="134464" bIns="107571" rtlCol="0">
            <a:spAutoFit/>
          </a:bodyPr>
          <a:lstStyle/>
          <a:p>
            <a:pPr algn="ctr" defTabSz="685845">
              <a:lnSpc>
                <a:spcPct val="90000"/>
              </a:lnSpc>
              <a:spcAft>
                <a:spcPts val="441"/>
              </a:spcAft>
              <a:defRPr/>
            </a:pPr>
            <a:r>
              <a:rPr lang="en-US" sz="1471" kern="1200" dirty="0">
                <a:gradFill>
                  <a:gsLst>
                    <a:gs pos="2917">
                      <a:srgbClr val="505050"/>
                    </a:gs>
                    <a:gs pos="30000">
                      <a:srgbClr val="505050"/>
                    </a:gs>
                  </a:gsLst>
                  <a:lin ang="5400000" scaled="0"/>
                </a:gradFill>
                <a:latin typeface="Segoe UI"/>
                <a:ea typeface="+mn-ea"/>
                <a:cs typeface="+mn-cs"/>
              </a:rPr>
              <a:t>Full ES2015 +</a:t>
            </a:r>
            <a:br>
              <a:rPr lang="en-US" sz="1471" kern="1200" dirty="0">
                <a:gradFill>
                  <a:gsLst>
                    <a:gs pos="2917">
                      <a:srgbClr val="505050"/>
                    </a:gs>
                    <a:gs pos="30000">
                      <a:srgbClr val="505050"/>
                    </a:gs>
                  </a:gsLst>
                  <a:lin ang="5400000" scaled="0"/>
                </a:gradFill>
                <a:latin typeface="Segoe UI"/>
                <a:ea typeface="+mn-ea"/>
                <a:cs typeface="+mn-cs"/>
              </a:rPr>
            </a:br>
            <a:r>
              <a:rPr lang="en-US" sz="1471" kern="1200" dirty="0">
                <a:gradFill>
                  <a:gsLst>
                    <a:gs pos="2917">
                      <a:srgbClr val="505050"/>
                    </a:gs>
                    <a:gs pos="30000">
                      <a:srgbClr val="505050"/>
                    </a:gs>
                  </a:gsLst>
                  <a:lin ang="5400000" scaled="0"/>
                </a:gradFill>
                <a:latin typeface="Segoe UI"/>
                <a:ea typeface="+mn-ea"/>
                <a:cs typeface="+mn-cs"/>
              </a:rPr>
              <a:t>React/JSX</a:t>
            </a:r>
          </a:p>
        </p:txBody>
      </p:sp>
      <p:sp>
        <p:nvSpPr>
          <p:cNvPr id="43" name="TextBox 42"/>
          <p:cNvSpPr txBox="1"/>
          <p:nvPr/>
        </p:nvSpPr>
        <p:spPr>
          <a:xfrm>
            <a:off x="4659270" y="2683806"/>
            <a:ext cx="1319919" cy="1032081"/>
          </a:xfrm>
          <a:prstGeom prst="rect">
            <a:avLst/>
          </a:prstGeom>
          <a:noFill/>
        </p:spPr>
        <p:txBody>
          <a:bodyPr wrap="none" lIns="134464" tIns="107571" rIns="134464" bIns="107571" rtlCol="0">
            <a:spAutoFit/>
          </a:bodyPr>
          <a:lstStyle/>
          <a:p>
            <a:pPr algn="ctr" defTabSz="685845">
              <a:lnSpc>
                <a:spcPct val="90000"/>
              </a:lnSpc>
              <a:spcAft>
                <a:spcPts val="441"/>
              </a:spcAft>
              <a:defRPr/>
            </a:pPr>
            <a:r>
              <a:rPr lang="en-US" sz="1471" kern="1200" dirty="0">
                <a:gradFill>
                  <a:gsLst>
                    <a:gs pos="2917">
                      <a:srgbClr val="505050"/>
                    </a:gs>
                    <a:gs pos="30000">
                      <a:srgbClr val="505050"/>
                    </a:gs>
                  </a:gsLst>
                  <a:lin ang="5400000" scaled="0"/>
                </a:gradFill>
                <a:latin typeface="Segoe UI"/>
                <a:ea typeface="+mn-ea"/>
                <a:cs typeface="+mn-cs"/>
              </a:rPr>
              <a:t>Async/await</a:t>
            </a:r>
            <a:br>
              <a:rPr lang="en-US" sz="1471" kern="1200" dirty="0">
                <a:gradFill>
                  <a:gsLst>
                    <a:gs pos="2917">
                      <a:srgbClr val="505050"/>
                    </a:gs>
                    <a:gs pos="30000">
                      <a:srgbClr val="505050"/>
                    </a:gs>
                  </a:gsLst>
                  <a:lin ang="5400000" scaled="0"/>
                </a:gradFill>
                <a:latin typeface="Segoe UI"/>
                <a:ea typeface="+mn-ea"/>
                <a:cs typeface="+mn-cs"/>
              </a:rPr>
            </a:br>
            <a:r>
              <a:rPr lang="en-US" sz="1471" kern="1200" dirty="0">
                <a:gradFill>
                  <a:gsLst>
                    <a:gs pos="2917">
                      <a:srgbClr val="505050"/>
                    </a:gs>
                    <a:gs pos="30000">
                      <a:srgbClr val="505050"/>
                    </a:gs>
                  </a:gsLst>
                  <a:lin ang="5400000" scaled="0"/>
                </a:gradFill>
                <a:latin typeface="Segoe UI"/>
                <a:ea typeface="+mn-ea"/>
                <a:cs typeface="+mn-cs"/>
              </a:rPr>
              <a:t>on server +</a:t>
            </a:r>
            <a:br>
              <a:rPr lang="en-US" sz="1471" kern="1200" dirty="0">
                <a:gradFill>
                  <a:gsLst>
                    <a:gs pos="2917">
                      <a:srgbClr val="505050"/>
                    </a:gs>
                    <a:gs pos="30000">
                      <a:srgbClr val="505050"/>
                    </a:gs>
                  </a:gsLst>
                  <a:lin ang="5400000" scaled="0"/>
                </a:gradFill>
                <a:latin typeface="Segoe UI"/>
                <a:ea typeface="+mn-ea"/>
                <a:cs typeface="+mn-cs"/>
              </a:rPr>
            </a:br>
            <a:r>
              <a:rPr lang="en-US" sz="1471" kern="1200" dirty="0">
                <a:gradFill>
                  <a:gsLst>
                    <a:gs pos="2917">
                      <a:srgbClr val="505050"/>
                    </a:gs>
                    <a:gs pos="30000">
                      <a:srgbClr val="505050"/>
                    </a:gs>
                  </a:gsLst>
                  <a:lin ang="5400000" scaled="0"/>
                </a:gradFill>
                <a:latin typeface="Segoe UI"/>
                <a:ea typeface="+mn-ea"/>
                <a:cs typeface="+mn-cs"/>
              </a:rPr>
              <a:t>polymorphic</a:t>
            </a:r>
            <a:br>
              <a:rPr lang="en-US" sz="1471" kern="1200" dirty="0">
                <a:gradFill>
                  <a:gsLst>
                    <a:gs pos="2917">
                      <a:srgbClr val="505050"/>
                    </a:gs>
                    <a:gs pos="30000">
                      <a:srgbClr val="505050"/>
                    </a:gs>
                  </a:gsLst>
                  <a:lin ang="5400000" scaled="0"/>
                </a:gradFill>
                <a:latin typeface="Segoe UI"/>
                <a:ea typeface="+mn-ea"/>
                <a:cs typeface="+mn-cs"/>
              </a:rPr>
            </a:br>
            <a:r>
              <a:rPr lang="en-US" sz="1471" kern="1200" dirty="0">
                <a:gradFill>
                  <a:gsLst>
                    <a:gs pos="2917">
                      <a:srgbClr val="505050"/>
                    </a:gs>
                    <a:gs pos="30000">
                      <a:srgbClr val="505050"/>
                    </a:gs>
                  </a:gsLst>
                  <a:lin ang="5400000" scaled="0"/>
                </a:gradFill>
                <a:latin typeface="Segoe UI"/>
                <a:ea typeface="+mn-ea"/>
                <a:cs typeface="+mn-cs"/>
              </a:rPr>
              <a:t>‘this’ types</a:t>
            </a:r>
          </a:p>
        </p:txBody>
      </p:sp>
      <p:sp>
        <p:nvSpPr>
          <p:cNvPr id="44" name="TextBox 43"/>
          <p:cNvSpPr txBox="1"/>
          <p:nvPr/>
        </p:nvSpPr>
        <p:spPr>
          <a:xfrm>
            <a:off x="6129195" y="2207722"/>
            <a:ext cx="1365508" cy="1032081"/>
          </a:xfrm>
          <a:prstGeom prst="rect">
            <a:avLst/>
          </a:prstGeom>
          <a:noFill/>
        </p:spPr>
        <p:txBody>
          <a:bodyPr wrap="none" lIns="134464" tIns="107571" rIns="134464" bIns="107571" rtlCol="0">
            <a:spAutoFit/>
          </a:bodyPr>
          <a:lstStyle/>
          <a:p>
            <a:pPr algn="ctr" defTabSz="685845">
              <a:lnSpc>
                <a:spcPct val="90000"/>
              </a:lnSpc>
              <a:spcAft>
                <a:spcPts val="441"/>
              </a:spcAft>
              <a:defRPr/>
            </a:pPr>
            <a:r>
              <a:rPr lang="en-US" sz="1471" kern="1200" dirty="0">
                <a:gradFill>
                  <a:gsLst>
                    <a:gs pos="2917">
                      <a:srgbClr val="505050"/>
                    </a:gs>
                    <a:gs pos="30000">
                      <a:srgbClr val="505050"/>
                    </a:gs>
                  </a:gsLst>
                  <a:lin ang="5400000" scaled="0"/>
                </a:gradFill>
                <a:latin typeface="Segoe UI"/>
                <a:ea typeface="+mn-ea"/>
                <a:cs typeface="+mn-cs"/>
              </a:rPr>
              <a:t>JavaScript in</a:t>
            </a:r>
            <a:br>
              <a:rPr lang="en-US" sz="1471" kern="1200" dirty="0">
                <a:gradFill>
                  <a:gsLst>
                    <a:gs pos="2917">
                      <a:srgbClr val="505050"/>
                    </a:gs>
                    <a:gs pos="30000">
                      <a:srgbClr val="505050"/>
                    </a:gs>
                  </a:gsLst>
                  <a:lin ang="5400000" scaled="0"/>
                </a:gradFill>
                <a:latin typeface="Segoe UI"/>
                <a:ea typeface="+mn-ea"/>
                <a:cs typeface="+mn-cs"/>
              </a:rPr>
            </a:br>
            <a:r>
              <a:rPr lang="en-US" sz="1471" kern="1200" dirty="0">
                <a:gradFill>
                  <a:gsLst>
                    <a:gs pos="2917">
                      <a:srgbClr val="505050"/>
                    </a:gs>
                    <a:gs pos="30000">
                      <a:srgbClr val="505050"/>
                    </a:gs>
                  </a:gsLst>
                  <a:lin ang="5400000" scaled="0"/>
                </a:gradFill>
                <a:latin typeface="Segoe UI"/>
                <a:ea typeface="+mn-ea"/>
                <a:cs typeface="+mn-cs"/>
              </a:rPr>
              <a:t>TS projects +</a:t>
            </a:r>
            <a:br>
              <a:rPr lang="en-US" sz="1471" kern="1200" dirty="0">
                <a:gradFill>
                  <a:gsLst>
                    <a:gs pos="2917">
                      <a:srgbClr val="505050"/>
                    </a:gs>
                    <a:gs pos="30000">
                      <a:srgbClr val="505050"/>
                    </a:gs>
                  </a:gsLst>
                  <a:lin ang="5400000" scaled="0"/>
                </a:gradFill>
                <a:latin typeface="Segoe UI"/>
                <a:ea typeface="+mn-ea"/>
                <a:cs typeface="+mn-cs"/>
              </a:rPr>
            </a:br>
            <a:r>
              <a:rPr lang="en-US" sz="1471" kern="1200" dirty="0">
                <a:gradFill>
                  <a:gsLst>
                    <a:gs pos="2917">
                      <a:srgbClr val="505050"/>
                    </a:gs>
                    <a:gs pos="30000">
                      <a:srgbClr val="505050"/>
                    </a:gs>
                  </a:gsLst>
                  <a:lin ang="5400000" scaled="0"/>
                </a:gradFill>
                <a:latin typeface="Segoe UI"/>
                <a:ea typeface="+mn-ea"/>
                <a:cs typeface="+mn-cs"/>
              </a:rPr>
              <a:t>control flow</a:t>
            </a:r>
            <a:br>
              <a:rPr lang="en-US" sz="1471" kern="1200" dirty="0">
                <a:gradFill>
                  <a:gsLst>
                    <a:gs pos="2917">
                      <a:srgbClr val="505050"/>
                    </a:gs>
                    <a:gs pos="30000">
                      <a:srgbClr val="505050"/>
                    </a:gs>
                  </a:gsLst>
                  <a:lin ang="5400000" scaled="0"/>
                </a:gradFill>
                <a:latin typeface="Segoe UI"/>
                <a:ea typeface="+mn-ea"/>
                <a:cs typeface="+mn-cs"/>
              </a:rPr>
            </a:br>
            <a:r>
              <a:rPr lang="en-US" sz="1471" kern="1200" dirty="0">
                <a:gradFill>
                  <a:gsLst>
                    <a:gs pos="2917">
                      <a:srgbClr val="505050"/>
                    </a:gs>
                    <a:gs pos="30000">
                      <a:srgbClr val="505050"/>
                    </a:gs>
                  </a:gsLst>
                  <a:lin ang="5400000" scaled="0"/>
                </a:gradFill>
                <a:latin typeface="Segoe UI"/>
                <a:ea typeface="+mn-ea"/>
                <a:cs typeface="+mn-cs"/>
              </a:rPr>
              <a:t>analysis</a:t>
            </a:r>
          </a:p>
        </p:txBody>
      </p:sp>
      <p:pic>
        <p:nvPicPr>
          <p:cNvPr id="26" name="Picture 25"/>
          <p:cNvPicPr>
            <a:picLocks noChangeAspect="1"/>
          </p:cNvPicPr>
          <p:nvPr/>
        </p:nvPicPr>
        <p:blipFill>
          <a:blip r:embed="rId2"/>
          <a:stretch>
            <a:fillRect/>
          </a:stretch>
        </p:blipFill>
        <p:spPr>
          <a:xfrm>
            <a:off x="8158951" y="0"/>
            <a:ext cx="985049" cy="985049"/>
          </a:xfrm>
          <a:prstGeom prst="rect">
            <a:avLst/>
          </a:prstGeom>
        </p:spPr>
      </p:pic>
    </p:spTree>
    <p:extLst>
      <p:ext uri="{BB962C8B-B14F-4D97-AF65-F5344CB8AC3E}">
        <p14:creationId xmlns:p14="http://schemas.microsoft.com/office/powerpoint/2010/main" val="8504840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US" dirty="0" err="1"/>
              <a:t>TypeScript</a:t>
            </a:r>
            <a:r>
              <a:rPr lang="en-US" dirty="0"/>
              <a:t> 2.0</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a:t>Control flow </a:t>
            </a:r>
            <a:r>
              <a:rPr lang="fr-FR" dirty="0" err="1"/>
              <a:t>based</a:t>
            </a:r>
            <a:r>
              <a:rPr lang="fr-FR" dirty="0"/>
              <a:t> type </a:t>
            </a:r>
            <a:r>
              <a:rPr lang="fr-FR" dirty="0" err="1"/>
              <a:t>analysis</a:t>
            </a:r>
            <a:endParaRPr lang="fr-FR" dirty="0"/>
          </a:p>
          <a:p>
            <a:pPr marL="571500" lvl="0" indent="-342900">
              <a:buFont typeface="Arial"/>
              <a:buChar char="•"/>
            </a:pPr>
            <a:r>
              <a:rPr lang="fr-FR" dirty="0"/>
              <a:t>Non-</a:t>
            </a:r>
            <a:r>
              <a:rPr lang="fr-FR" dirty="0" err="1"/>
              <a:t>nullable</a:t>
            </a:r>
            <a:r>
              <a:rPr lang="fr-FR" dirty="0"/>
              <a:t> types</a:t>
            </a:r>
          </a:p>
          <a:p>
            <a:pPr marL="571500" lvl="0" indent="-342900">
              <a:buFont typeface="Arial"/>
              <a:buChar char="•"/>
            </a:pPr>
            <a:r>
              <a:rPr lang="fr-FR" dirty="0" err="1"/>
              <a:t>Async</a:t>
            </a:r>
            <a:r>
              <a:rPr lang="fr-FR" dirty="0"/>
              <a:t>/</a:t>
            </a:r>
            <a:r>
              <a:rPr lang="fr-FR" dirty="0" err="1"/>
              <a:t>await</a:t>
            </a:r>
            <a:r>
              <a:rPr lang="fr-FR" dirty="0"/>
              <a:t> </a:t>
            </a:r>
            <a:r>
              <a:rPr lang="fr-FR" dirty="0" err="1"/>
              <a:t>downlevel</a:t>
            </a:r>
            <a:r>
              <a:rPr lang="fr-FR" dirty="0"/>
              <a:t> support</a:t>
            </a:r>
          </a:p>
          <a:p>
            <a:pPr marL="571500" lvl="0" indent="-342900">
              <a:buFont typeface="Arial"/>
              <a:buChar char="•"/>
            </a:pPr>
            <a:r>
              <a:rPr lang="fr-FR" dirty="0" err="1"/>
              <a:t>Readonly</a:t>
            </a:r>
            <a:r>
              <a:rPr lang="fr-FR" dirty="0"/>
              <a:t> </a:t>
            </a:r>
            <a:r>
              <a:rPr lang="fr-FR" dirty="0" err="1"/>
              <a:t>properties</a:t>
            </a:r>
            <a:endParaRPr lang="fr-FR" dirty="0"/>
          </a:p>
          <a:p>
            <a:pPr marL="571500" lvl="0" indent="-342900">
              <a:buFont typeface="Arial"/>
              <a:buChar char="•"/>
            </a:pPr>
            <a:r>
              <a:rPr lang="fr-FR" dirty="0" err="1"/>
              <a:t>Private</a:t>
            </a:r>
            <a:r>
              <a:rPr lang="fr-FR" dirty="0"/>
              <a:t> and </a:t>
            </a:r>
            <a:r>
              <a:rPr lang="fr-FR" dirty="0" err="1"/>
              <a:t>protected</a:t>
            </a:r>
            <a:r>
              <a:rPr lang="fr-FR" dirty="0"/>
              <a:t> </a:t>
            </a:r>
            <a:r>
              <a:rPr lang="fr-FR" dirty="0" err="1"/>
              <a:t>Constructor</a:t>
            </a:r>
            <a:endParaRPr lang="fr-FR" dirty="0"/>
          </a:p>
          <a:p>
            <a:pPr marL="571500" lvl="0" indent="-342900">
              <a:buFont typeface="Arial"/>
              <a:buChar char="•"/>
            </a:pPr>
            <a:r>
              <a:rPr lang="fr-FR" dirty="0"/>
              <a:t>Type “</a:t>
            </a:r>
            <a:r>
              <a:rPr lang="fr-FR" dirty="0" err="1"/>
              <a:t>never</a:t>
            </a:r>
            <a:r>
              <a:rPr lang="fr-FR" dirty="0"/>
              <a:t>”</a:t>
            </a:r>
          </a:p>
        </p:txBody>
      </p:sp>
      <p:pic>
        <p:nvPicPr>
          <p:cNvPr id="5" name="Picture 5"/>
          <p:cNvPicPr>
            <a:picLocks noChangeAspect="1"/>
          </p:cNvPicPr>
          <p:nvPr/>
        </p:nvPicPr>
        <p:blipFill>
          <a:blip r:embed="rId3"/>
          <a:stretch>
            <a:fillRect/>
          </a:stretch>
        </p:blipFill>
        <p:spPr>
          <a:xfrm>
            <a:off x="8158951" y="0"/>
            <a:ext cx="985049" cy="985049"/>
          </a:xfrm>
          <a:prstGeom prst="rect">
            <a:avLst/>
          </a:prstGeom>
        </p:spPr>
      </p:pic>
    </p:spTree>
    <p:extLst>
      <p:ext uri="{BB962C8B-B14F-4D97-AF65-F5344CB8AC3E}">
        <p14:creationId xmlns:p14="http://schemas.microsoft.com/office/powerpoint/2010/main" val="2911791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US" dirty="0"/>
              <a:t>TypeScript 2.1, 2.2</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a:t>New JS </a:t>
            </a:r>
            <a:r>
              <a:rPr lang="fr-FR" dirty="0" err="1"/>
              <a:t>language</a:t>
            </a:r>
            <a:r>
              <a:rPr lang="fr-FR" dirty="0"/>
              <a:t> service in Visual Studio</a:t>
            </a:r>
          </a:p>
          <a:p>
            <a:pPr marL="571500" lvl="0" indent="-342900">
              <a:buFont typeface="Arial"/>
              <a:buChar char="•"/>
            </a:pPr>
            <a:r>
              <a:rPr lang="fr-FR" dirty="0" err="1"/>
              <a:t>Better</a:t>
            </a:r>
            <a:r>
              <a:rPr lang="fr-FR" dirty="0"/>
              <a:t> and more </a:t>
            </a:r>
            <a:r>
              <a:rPr lang="fr-FR" dirty="0" err="1"/>
              <a:t>refactoring</a:t>
            </a:r>
            <a:r>
              <a:rPr lang="fr-FR" dirty="0"/>
              <a:t> support</a:t>
            </a:r>
          </a:p>
          <a:p>
            <a:pPr marL="571500" lvl="0" indent="-342900">
              <a:buFont typeface="Arial"/>
              <a:buChar char="•"/>
            </a:pPr>
            <a:r>
              <a:rPr lang="fr-FR" dirty="0"/>
              <a:t>Extensions </a:t>
            </a:r>
            <a:r>
              <a:rPr lang="fr-FR" dirty="0" err="1"/>
              <a:t>methods</a:t>
            </a:r>
            <a:endParaRPr lang="fr-FR" dirty="0"/>
          </a:p>
          <a:p>
            <a:pPr marL="571500" lvl="0" indent="-342900">
              <a:buFont typeface="Arial"/>
              <a:buChar char="•"/>
            </a:pPr>
            <a:r>
              <a:rPr lang="fr-FR" dirty="0" err="1"/>
              <a:t>Mixin</a:t>
            </a:r>
            <a:r>
              <a:rPr lang="fr-FR" dirty="0"/>
              <a:t> classes</a:t>
            </a:r>
          </a:p>
          <a:p>
            <a:pPr marL="571500" lvl="0" indent="-342900">
              <a:buFont typeface="Arial"/>
              <a:buChar char="•"/>
            </a:pPr>
            <a:r>
              <a:rPr lang="fr-FR" dirty="0" err="1"/>
              <a:t>Better</a:t>
            </a:r>
            <a:r>
              <a:rPr lang="fr-FR" dirty="0"/>
              <a:t> .</a:t>
            </a:r>
            <a:r>
              <a:rPr lang="fr-FR" dirty="0" err="1"/>
              <a:t>jsx</a:t>
            </a:r>
            <a:r>
              <a:rPr lang="fr-FR" dirty="0"/>
              <a:t> </a:t>
            </a:r>
            <a:r>
              <a:rPr lang="fr-FR" dirty="0" err="1"/>
              <a:t>react</a:t>
            </a:r>
            <a:r>
              <a:rPr lang="fr-FR" dirty="0"/>
              <a:t> native support</a:t>
            </a:r>
          </a:p>
        </p:txBody>
      </p:sp>
      <p:pic>
        <p:nvPicPr>
          <p:cNvPr id="5" name="Picture 5"/>
          <p:cNvPicPr>
            <a:picLocks noChangeAspect="1"/>
          </p:cNvPicPr>
          <p:nvPr/>
        </p:nvPicPr>
        <p:blipFill>
          <a:blip r:embed="rId3"/>
          <a:stretch>
            <a:fillRect/>
          </a:stretch>
        </p:blipFill>
        <p:spPr>
          <a:xfrm>
            <a:off x="8158951" y="0"/>
            <a:ext cx="985049" cy="985049"/>
          </a:xfrm>
          <a:prstGeom prst="rect">
            <a:avLst/>
          </a:prstGeom>
        </p:spPr>
      </p:pic>
    </p:spTree>
    <p:extLst>
      <p:ext uri="{BB962C8B-B14F-4D97-AF65-F5344CB8AC3E}">
        <p14:creationId xmlns:p14="http://schemas.microsoft.com/office/powerpoint/2010/main" val="378801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Nullable</a:t>
            </a:r>
            <a:r>
              <a:rPr lang="en-US" dirty="0"/>
              <a:t> types</a:t>
            </a:r>
          </a:p>
        </p:txBody>
      </p:sp>
      <p:grpSp>
        <p:nvGrpSpPr>
          <p:cNvPr id="3" name="Group 2"/>
          <p:cNvGrpSpPr/>
          <p:nvPr/>
        </p:nvGrpSpPr>
        <p:grpSpPr>
          <a:xfrm>
            <a:off x="558109" y="1476846"/>
            <a:ext cx="7480976" cy="2350647"/>
            <a:chOff x="744144" y="1969128"/>
            <a:chExt cx="9974635" cy="3134196"/>
          </a:xfrm>
        </p:grpSpPr>
        <p:sp>
          <p:nvSpPr>
            <p:cNvPr id="4" name="Oval 3"/>
            <p:cNvSpPr/>
            <p:nvPr/>
          </p:nvSpPr>
          <p:spPr bwMode="auto">
            <a:xfrm>
              <a:off x="744144" y="3009885"/>
              <a:ext cx="2392502" cy="209343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1317579" y="3207463"/>
              <a:ext cx="483901"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0</a:t>
              </a:r>
            </a:p>
          </p:txBody>
        </p:sp>
        <p:sp>
          <p:nvSpPr>
            <p:cNvPr id="7" name="TextBox 6"/>
            <p:cNvSpPr txBox="1"/>
            <p:nvPr/>
          </p:nvSpPr>
          <p:spPr>
            <a:xfrm>
              <a:off x="1833328" y="3157627"/>
              <a:ext cx="483901"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1</a:t>
              </a:r>
            </a:p>
          </p:txBody>
        </p:sp>
        <p:sp>
          <p:nvSpPr>
            <p:cNvPr id="8" name="TextBox 7"/>
            <p:cNvSpPr txBox="1"/>
            <p:nvPr/>
          </p:nvSpPr>
          <p:spPr>
            <a:xfrm>
              <a:off x="1024541" y="3702747"/>
              <a:ext cx="483901"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2</a:t>
              </a:r>
            </a:p>
          </p:txBody>
        </p:sp>
        <p:sp>
          <p:nvSpPr>
            <p:cNvPr id="9" name="TextBox 8"/>
            <p:cNvSpPr txBox="1"/>
            <p:nvPr/>
          </p:nvSpPr>
          <p:spPr>
            <a:xfrm>
              <a:off x="1605187" y="3645796"/>
              <a:ext cx="605731"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42</a:t>
              </a:r>
            </a:p>
          </p:txBody>
        </p:sp>
        <p:sp>
          <p:nvSpPr>
            <p:cNvPr id="10" name="TextBox 9"/>
            <p:cNvSpPr txBox="1"/>
            <p:nvPr/>
          </p:nvSpPr>
          <p:spPr>
            <a:xfrm>
              <a:off x="2213883" y="3702747"/>
              <a:ext cx="776717"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0.25</a:t>
              </a:r>
            </a:p>
          </p:txBody>
        </p:sp>
        <p:sp>
          <p:nvSpPr>
            <p:cNvPr id="11" name="TextBox 10"/>
            <p:cNvSpPr txBox="1"/>
            <p:nvPr/>
          </p:nvSpPr>
          <p:spPr>
            <a:xfrm>
              <a:off x="1675780" y="3944908"/>
              <a:ext cx="528785"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12" name="TextBox 11"/>
            <p:cNvSpPr txBox="1"/>
            <p:nvPr/>
          </p:nvSpPr>
          <p:spPr>
            <a:xfrm>
              <a:off x="1569104" y="4566245"/>
              <a:ext cx="729695"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null</a:t>
              </a:r>
            </a:p>
          </p:txBody>
        </p:sp>
        <p:sp>
          <p:nvSpPr>
            <p:cNvPr id="13" name="TextBox 12"/>
            <p:cNvSpPr txBox="1"/>
            <p:nvPr/>
          </p:nvSpPr>
          <p:spPr>
            <a:xfrm>
              <a:off x="1253656" y="4302240"/>
              <a:ext cx="1373033"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undefined</a:t>
              </a:r>
            </a:p>
          </p:txBody>
        </p:sp>
        <p:sp>
          <p:nvSpPr>
            <p:cNvPr id="14" name="TextBox 13"/>
            <p:cNvSpPr txBox="1"/>
            <p:nvPr/>
          </p:nvSpPr>
          <p:spPr>
            <a:xfrm>
              <a:off x="1242060" y="2384168"/>
              <a:ext cx="1405093" cy="61555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number</a:t>
              </a:r>
            </a:p>
          </p:txBody>
        </p:sp>
        <p:sp>
          <p:nvSpPr>
            <p:cNvPr id="41" name="Oval 40"/>
            <p:cNvSpPr/>
            <p:nvPr/>
          </p:nvSpPr>
          <p:spPr bwMode="auto">
            <a:xfrm>
              <a:off x="4731082" y="2594845"/>
              <a:ext cx="2392502" cy="209343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p:cNvSpPr txBox="1"/>
            <p:nvPr/>
          </p:nvSpPr>
          <p:spPr>
            <a:xfrm>
              <a:off x="5256428" y="2792423"/>
              <a:ext cx="580081"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a:t>
              </a:r>
            </a:p>
          </p:txBody>
        </p:sp>
        <p:sp>
          <p:nvSpPr>
            <p:cNvPr id="43" name="TextBox 42"/>
            <p:cNvSpPr txBox="1"/>
            <p:nvPr/>
          </p:nvSpPr>
          <p:spPr>
            <a:xfrm>
              <a:off x="5829886" y="2742585"/>
              <a:ext cx="464665"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44" name="TextBox 43"/>
            <p:cNvSpPr txBox="1"/>
            <p:nvPr/>
          </p:nvSpPr>
          <p:spPr>
            <a:xfrm>
              <a:off x="4954840" y="3287707"/>
              <a:ext cx="597181"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'b'</a:t>
              </a:r>
            </a:p>
          </p:txBody>
        </p:sp>
        <p:sp>
          <p:nvSpPr>
            <p:cNvPr id="45" name="TextBox 44"/>
            <p:cNvSpPr txBox="1"/>
            <p:nvPr/>
          </p:nvSpPr>
          <p:spPr>
            <a:xfrm>
              <a:off x="5417935" y="3230755"/>
              <a:ext cx="954116"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'hello'</a:t>
              </a:r>
            </a:p>
          </p:txBody>
        </p:sp>
        <p:sp>
          <p:nvSpPr>
            <p:cNvPr id="46" name="TextBox 45"/>
            <p:cNvSpPr txBox="1"/>
            <p:nvPr/>
          </p:nvSpPr>
          <p:spPr>
            <a:xfrm>
              <a:off x="6235019" y="3287705"/>
              <a:ext cx="708323"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'42'</a:t>
              </a:r>
            </a:p>
          </p:txBody>
        </p:sp>
        <p:sp>
          <p:nvSpPr>
            <p:cNvPr id="47" name="TextBox 46"/>
            <p:cNvSpPr txBox="1"/>
            <p:nvPr/>
          </p:nvSpPr>
          <p:spPr>
            <a:xfrm>
              <a:off x="5662717" y="3529867"/>
              <a:ext cx="528785"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48" name="TextBox 47"/>
            <p:cNvSpPr txBox="1"/>
            <p:nvPr/>
          </p:nvSpPr>
          <p:spPr>
            <a:xfrm>
              <a:off x="5556044" y="4151204"/>
              <a:ext cx="729695"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null</a:t>
              </a:r>
            </a:p>
          </p:txBody>
        </p:sp>
        <p:sp>
          <p:nvSpPr>
            <p:cNvPr id="49" name="TextBox 48"/>
            <p:cNvSpPr txBox="1"/>
            <p:nvPr/>
          </p:nvSpPr>
          <p:spPr>
            <a:xfrm>
              <a:off x="5240596" y="3887199"/>
              <a:ext cx="1373033"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undefined</a:t>
              </a:r>
            </a:p>
          </p:txBody>
        </p:sp>
        <p:sp>
          <p:nvSpPr>
            <p:cNvPr id="50" name="TextBox 49"/>
            <p:cNvSpPr txBox="1"/>
            <p:nvPr/>
          </p:nvSpPr>
          <p:spPr>
            <a:xfrm>
              <a:off x="5372201" y="1969128"/>
              <a:ext cx="1118689" cy="61555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string</a:t>
              </a:r>
            </a:p>
          </p:txBody>
        </p:sp>
        <p:sp>
          <p:nvSpPr>
            <p:cNvPr id="51" name="Oval 50"/>
            <p:cNvSpPr/>
            <p:nvPr/>
          </p:nvSpPr>
          <p:spPr bwMode="auto">
            <a:xfrm>
              <a:off x="8326277" y="2902605"/>
              <a:ext cx="2392502" cy="209343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p:cNvSpPr txBox="1"/>
            <p:nvPr/>
          </p:nvSpPr>
          <p:spPr>
            <a:xfrm>
              <a:off x="8741898" y="3366743"/>
              <a:ext cx="763892"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true</a:t>
              </a:r>
            </a:p>
          </p:txBody>
        </p:sp>
        <p:sp>
          <p:nvSpPr>
            <p:cNvPr id="53" name="TextBox 52"/>
            <p:cNvSpPr txBox="1"/>
            <p:nvPr/>
          </p:nvSpPr>
          <p:spPr>
            <a:xfrm>
              <a:off x="9521982" y="3489549"/>
              <a:ext cx="817325"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false</a:t>
              </a:r>
            </a:p>
          </p:txBody>
        </p:sp>
        <p:sp>
          <p:nvSpPr>
            <p:cNvPr id="58" name="TextBox 57"/>
            <p:cNvSpPr txBox="1"/>
            <p:nvPr/>
          </p:nvSpPr>
          <p:spPr>
            <a:xfrm>
              <a:off x="9151238" y="4458965"/>
              <a:ext cx="729695"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null</a:t>
              </a:r>
            </a:p>
          </p:txBody>
        </p:sp>
        <p:sp>
          <p:nvSpPr>
            <p:cNvPr id="59" name="TextBox 58"/>
            <p:cNvSpPr txBox="1"/>
            <p:nvPr/>
          </p:nvSpPr>
          <p:spPr>
            <a:xfrm>
              <a:off x="8835791" y="4194960"/>
              <a:ext cx="1373033" cy="5341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undefined</a:t>
              </a:r>
            </a:p>
          </p:txBody>
        </p:sp>
        <p:sp>
          <p:nvSpPr>
            <p:cNvPr id="60" name="TextBox 59"/>
            <p:cNvSpPr txBox="1"/>
            <p:nvPr/>
          </p:nvSpPr>
          <p:spPr>
            <a:xfrm>
              <a:off x="8801754" y="2276889"/>
              <a:ext cx="1449977" cy="61555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err="1">
                  <a:solidFill>
                    <a:schemeClr val="bg2">
                      <a:lumMod val="10000"/>
                    </a:schemeClr>
                  </a:solidFill>
                  <a:latin typeface="Segoe UI"/>
                </a:rPr>
                <a:t>boolean</a:t>
              </a:r>
              <a:endParaRPr lang="en-US" sz="1765" dirty="0">
                <a:solidFill>
                  <a:schemeClr val="bg2">
                    <a:lumMod val="10000"/>
                  </a:schemeClr>
                </a:solidFill>
                <a:latin typeface="Segoe UI"/>
              </a:endParaRPr>
            </a:p>
          </p:txBody>
        </p:sp>
      </p:grpSp>
      <p:pic>
        <p:nvPicPr>
          <p:cNvPr id="30" name="Picture 29"/>
          <p:cNvPicPr>
            <a:picLocks noChangeAspect="1"/>
          </p:cNvPicPr>
          <p:nvPr/>
        </p:nvPicPr>
        <p:blipFill>
          <a:blip r:embed="rId2"/>
          <a:stretch>
            <a:fillRect/>
          </a:stretch>
        </p:blipFill>
        <p:spPr>
          <a:xfrm>
            <a:off x="8158951" y="-14096"/>
            <a:ext cx="985049" cy="985049"/>
          </a:xfrm>
          <a:prstGeom prst="rect">
            <a:avLst/>
          </a:prstGeom>
        </p:spPr>
      </p:pic>
    </p:spTree>
    <p:extLst>
      <p:ext uri="{BB962C8B-B14F-4D97-AF65-F5344CB8AC3E}">
        <p14:creationId xmlns:p14="http://schemas.microsoft.com/office/powerpoint/2010/main" val="297342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Non-</a:t>
            </a:r>
            <a:r>
              <a:rPr lang="en-US" dirty="0" err="1"/>
              <a:t>nullable</a:t>
            </a:r>
            <a:r>
              <a:rPr lang="en-US" dirty="0"/>
              <a:t> types</a:t>
            </a:r>
          </a:p>
        </p:txBody>
      </p:sp>
      <p:sp>
        <p:nvSpPr>
          <p:cNvPr id="4" name="Oval 3"/>
          <p:cNvSpPr/>
          <p:nvPr/>
        </p:nvSpPr>
        <p:spPr bwMode="auto">
          <a:xfrm>
            <a:off x="530305" y="1441868"/>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960381" y="1590051"/>
            <a:ext cx="36292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0</a:t>
            </a:r>
          </a:p>
        </p:txBody>
      </p:sp>
      <p:sp>
        <p:nvSpPr>
          <p:cNvPr id="7" name="TextBox 6"/>
          <p:cNvSpPr txBox="1"/>
          <p:nvPr/>
        </p:nvSpPr>
        <p:spPr>
          <a:xfrm>
            <a:off x="1347193" y="1552674"/>
            <a:ext cx="36292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1</a:t>
            </a:r>
          </a:p>
        </p:txBody>
      </p:sp>
      <p:sp>
        <p:nvSpPr>
          <p:cNvPr id="8" name="TextBox 7"/>
          <p:cNvSpPr txBox="1"/>
          <p:nvPr/>
        </p:nvSpPr>
        <p:spPr>
          <a:xfrm>
            <a:off x="740604" y="1961514"/>
            <a:ext cx="36292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2</a:t>
            </a:r>
          </a:p>
        </p:txBody>
      </p:sp>
      <p:sp>
        <p:nvSpPr>
          <p:cNvPr id="9" name="TextBox 8"/>
          <p:cNvSpPr txBox="1"/>
          <p:nvPr/>
        </p:nvSpPr>
        <p:spPr>
          <a:xfrm>
            <a:off x="1176089" y="1918801"/>
            <a:ext cx="454298"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42</a:t>
            </a:r>
          </a:p>
        </p:txBody>
      </p:sp>
      <p:sp>
        <p:nvSpPr>
          <p:cNvPr id="10" name="TextBox 9"/>
          <p:cNvSpPr txBox="1"/>
          <p:nvPr/>
        </p:nvSpPr>
        <p:spPr>
          <a:xfrm>
            <a:off x="1632611" y="1961514"/>
            <a:ext cx="582538"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0.25</a:t>
            </a:r>
          </a:p>
        </p:txBody>
      </p:sp>
      <p:sp>
        <p:nvSpPr>
          <p:cNvPr id="11" name="TextBox 10"/>
          <p:cNvSpPr txBox="1"/>
          <p:nvPr/>
        </p:nvSpPr>
        <p:spPr>
          <a:xfrm>
            <a:off x="1229033" y="2143135"/>
            <a:ext cx="39658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12" name="TextBox 11"/>
          <p:cNvSpPr txBox="1"/>
          <p:nvPr/>
        </p:nvSpPr>
        <p:spPr>
          <a:xfrm>
            <a:off x="1149026" y="2609138"/>
            <a:ext cx="547271"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null</a:t>
            </a:r>
          </a:p>
        </p:txBody>
      </p:sp>
      <p:sp>
        <p:nvSpPr>
          <p:cNvPr id="13" name="TextBox 12"/>
          <p:cNvSpPr txBox="1"/>
          <p:nvPr/>
        </p:nvSpPr>
        <p:spPr>
          <a:xfrm>
            <a:off x="912440" y="2411134"/>
            <a:ext cx="1029775"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undefined</a:t>
            </a:r>
          </a:p>
        </p:txBody>
      </p:sp>
      <p:sp>
        <p:nvSpPr>
          <p:cNvPr id="14" name="TextBox 13"/>
          <p:cNvSpPr txBox="1"/>
          <p:nvPr/>
        </p:nvSpPr>
        <p:spPr>
          <a:xfrm>
            <a:off x="903743" y="972580"/>
            <a:ext cx="1053820"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number</a:t>
            </a:r>
          </a:p>
        </p:txBody>
      </p:sp>
      <p:sp>
        <p:nvSpPr>
          <p:cNvPr id="41" name="Oval 40"/>
          <p:cNvSpPr/>
          <p:nvPr/>
        </p:nvSpPr>
        <p:spPr bwMode="auto">
          <a:xfrm>
            <a:off x="3520509" y="1130588"/>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p:cNvSpPr txBox="1"/>
          <p:nvPr/>
        </p:nvSpPr>
        <p:spPr>
          <a:xfrm>
            <a:off x="3914519" y="1278771"/>
            <a:ext cx="435061"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a:t>
            </a:r>
          </a:p>
        </p:txBody>
      </p:sp>
      <p:sp>
        <p:nvSpPr>
          <p:cNvPr id="43" name="TextBox 42"/>
          <p:cNvSpPr txBox="1"/>
          <p:nvPr/>
        </p:nvSpPr>
        <p:spPr>
          <a:xfrm>
            <a:off x="4344611" y="1241393"/>
            <a:ext cx="34849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44" name="TextBox 43"/>
          <p:cNvSpPr txBox="1"/>
          <p:nvPr/>
        </p:nvSpPr>
        <p:spPr>
          <a:xfrm>
            <a:off x="3688328" y="1650234"/>
            <a:ext cx="44788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'b'</a:t>
            </a:r>
          </a:p>
        </p:txBody>
      </p:sp>
      <p:sp>
        <p:nvSpPr>
          <p:cNvPr id="45" name="TextBox 44"/>
          <p:cNvSpPr txBox="1"/>
          <p:nvPr/>
        </p:nvSpPr>
        <p:spPr>
          <a:xfrm>
            <a:off x="4035650" y="1607520"/>
            <a:ext cx="715587"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'hello'</a:t>
            </a:r>
          </a:p>
        </p:txBody>
      </p:sp>
      <p:sp>
        <p:nvSpPr>
          <p:cNvPr id="46" name="TextBox 45"/>
          <p:cNvSpPr txBox="1"/>
          <p:nvPr/>
        </p:nvSpPr>
        <p:spPr>
          <a:xfrm>
            <a:off x="4648462" y="1650233"/>
            <a:ext cx="531242"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'42'</a:t>
            </a:r>
          </a:p>
        </p:txBody>
      </p:sp>
      <p:sp>
        <p:nvSpPr>
          <p:cNvPr id="47" name="TextBox 46"/>
          <p:cNvSpPr txBox="1"/>
          <p:nvPr/>
        </p:nvSpPr>
        <p:spPr>
          <a:xfrm>
            <a:off x="4219237" y="1831854"/>
            <a:ext cx="39658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48" name="TextBox 47"/>
          <p:cNvSpPr txBox="1"/>
          <p:nvPr/>
        </p:nvSpPr>
        <p:spPr>
          <a:xfrm>
            <a:off x="4139230" y="2297857"/>
            <a:ext cx="547271"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null</a:t>
            </a:r>
          </a:p>
        </p:txBody>
      </p:sp>
      <p:sp>
        <p:nvSpPr>
          <p:cNvPr id="49" name="TextBox 48"/>
          <p:cNvSpPr txBox="1"/>
          <p:nvPr/>
        </p:nvSpPr>
        <p:spPr>
          <a:xfrm>
            <a:off x="3902645" y="2099853"/>
            <a:ext cx="1029775"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undefined</a:t>
            </a:r>
          </a:p>
        </p:txBody>
      </p:sp>
      <p:sp>
        <p:nvSpPr>
          <p:cNvPr id="50" name="TextBox 49"/>
          <p:cNvSpPr txBox="1"/>
          <p:nvPr/>
        </p:nvSpPr>
        <p:spPr>
          <a:xfrm>
            <a:off x="4001349" y="661300"/>
            <a:ext cx="839017"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string</a:t>
            </a:r>
          </a:p>
        </p:txBody>
      </p:sp>
      <p:sp>
        <p:nvSpPr>
          <p:cNvPr id="51" name="Oval 50"/>
          <p:cNvSpPr/>
          <p:nvPr/>
        </p:nvSpPr>
        <p:spPr bwMode="auto">
          <a:xfrm>
            <a:off x="6216905" y="1361408"/>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p:cNvSpPr txBox="1"/>
          <p:nvPr/>
        </p:nvSpPr>
        <p:spPr>
          <a:xfrm>
            <a:off x="6528620" y="1709511"/>
            <a:ext cx="57291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true</a:t>
            </a:r>
          </a:p>
        </p:txBody>
      </p:sp>
      <p:sp>
        <p:nvSpPr>
          <p:cNvPr id="53" name="TextBox 52"/>
          <p:cNvSpPr txBox="1"/>
          <p:nvPr/>
        </p:nvSpPr>
        <p:spPr>
          <a:xfrm>
            <a:off x="7113684" y="1801616"/>
            <a:ext cx="612994"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false</a:t>
            </a:r>
          </a:p>
        </p:txBody>
      </p:sp>
      <p:sp>
        <p:nvSpPr>
          <p:cNvPr id="58" name="TextBox 57"/>
          <p:cNvSpPr txBox="1"/>
          <p:nvPr/>
        </p:nvSpPr>
        <p:spPr>
          <a:xfrm>
            <a:off x="6835626" y="2528678"/>
            <a:ext cx="547271"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null</a:t>
            </a:r>
          </a:p>
        </p:txBody>
      </p:sp>
      <p:sp>
        <p:nvSpPr>
          <p:cNvPr id="59" name="TextBox 58"/>
          <p:cNvSpPr txBox="1"/>
          <p:nvPr/>
        </p:nvSpPr>
        <p:spPr>
          <a:xfrm>
            <a:off x="6599041" y="2330674"/>
            <a:ext cx="1029775"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undefined</a:t>
            </a:r>
          </a:p>
        </p:txBody>
      </p:sp>
      <p:sp>
        <p:nvSpPr>
          <p:cNvPr id="60" name="TextBox 59"/>
          <p:cNvSpPr txBox="1"/>
          <p:nvPr/>
        </p:nvSpPr>
        <p:spPr>
          <a:xfrm>
            <a:off x="6573512" y="892121"/>
            <a:ext cx="1087483"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err="1">
                <a:solidFill>
                  <a:schemeClr val="bg2">
                    <a:lumMod val="10000"/>
                  </a:schemeClr>
                </a:solidFill>
                <a:latin typeface="Segoe UI"/>
              </a:rPr>
              <a:t>boolean</a:t>
            </a:r>
            <a:endParaRPr lang="en-US" sz="1765" dirty="0">
              <a:solidFill>
                <a:schemeClr val="bg2">
                  <a:lumMod val="10000"/>
                </a:schemeClr>
              </a:solidFill>
              <a:latin typeface="Segoe UI"/>
            </a:endParaRPr>
          </a:p>
        </p:txBody>
      </p:sp>
      <p:grpSp>
        <p:nvGrpSpPr>
          <p:cNvPr id="16" name="Group 15"/>
          <p:cNvGrpSpPr/>
          <p:nvPr/>
        </p:nvGrpSpPr>
        <p:grpSpPr>
          <a:xfrm>
            <a:off x="1007294" y="2308750"/>
            <a:ext cx="840398" cy="840398"/>
            <a:chOff x="3475038" y="4144962"/>
            <a:chExt cx="1143000" cy="1143000"/>
          </a:xfrm>
        </p:grpSpPr>
        <p:cxnSp>
          <p:nvCxnSpPr>
            <p:cNvPr id="5" name="Straight Connector 4"/>
            <p:cNvCxnSpPr/>
            <p:nvPr/>
          </p:nvCxnSpPr>
          <p:spPr>
            <a:xfrm rot="2700000">
              <a:off x="3475037"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8900000">
              <a:off x="3475038"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3972058" y="2001886"/>
            <a:ext cx="840398" cy="840398"/>
            <a:chOff x="3475038" y="4144962"/>
            <a:chExt cx="1143000" cy="1143000"/>
          </a:xfrm>
        </p:grpSpPr>
        <p:cxnSp>
          <p:nvCxnSpPr>
            <p:cNvPr id="35" name="Straight Connector 34"/>
            <p:cNvCxnSpPr/>
            <p:nvPr/>
          </p:nvCxnSpPr>
          <p:spPr>
            <a:xfrm rot="2700000">
              <a:off x="3475037"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8900000">
              <a:off x="3475038"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6689062" y="2232397"/>
            <a:ext cx="840398" cy="840398"/>
            <a:chOff x="3475038" y="4144962"/>
            <a:chExt cx="1143000" cy="1143000"/>
          </a:xfrm>
        </p:grpSpPr>
        <p:cxnSp>
          <p:nvCxnSpPr>
            <p:cNvPr id="38" name="Straight Connector 37"/>
            <p:cNvCxnSpPr/>
            <p:nvPr/>
          </p:nvCxnSpPr>
          <p:spPr>
            <a:xfrm rot="2700000">
              <a:off x="3475037"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8900000">
              <a:off x="3475038"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0" name="Picture 39"/>
          <p:cNvPicPr>
            <a:picLocks noChangeAspect="1"/>
          </p:cNvPicPr>
          <p:nvPr/>
        </p:nvPicPr>
        <p:blipFill>
          <a:blip r:embed="rId2"/>
          <a:stretch>
            <a:fillRect/>
          </a:stretch>
        </p:blipFill>
        <p:spPr>
          <a:xfrm>
            <a:off x="8158951" y="0"/>
            <a:ext cx="985049" cy="985049"/>
          </a:xfrm>
          <a:prstGeom prst="rect">
            <a:avLst/>
          </a:prstGeom>
        </p:spPr>
      </p:pic>
    </p:spTree>
    <p:extLst>
      <p:ext uri="{BB962C8B-B14F-4D97-AF65-F5344CB8AC3E}">
        <p14:creationId xmlns:p14="http://schemas.microsoft.com/office/powerpoint/2010/main" val="2176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Non-</a:t>
            </a:r>
            <a:r>
              <a:rPr lang="en-US" dirty="0" err="1"/>
              <a:t>nullable</a:t>
            </a:r>
            <a:r>
              <a:rPr lang="en-US" dirty="0"/>
              <a:t> types</a:t>
            </a:r>
          </a:p>
        </p:txBody>
      </p:sp>
      <p:sp>
        <p:nvSpPr>
          <p:cNvPr id="4" name="Oval 3"/>
          <p:cNvSpPr/>
          <p:nvPr/>
        </p:nvSpPr>
        <p:spPr bwMode="auto">
          <a:xfrm>
            <a:off x="530305" y="1441868"/>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960381" y="1590051"/>
            <a:ext cx="36292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0</a:t>
            </a:r>
          </a:p>
        </p:txBody>
      </p:sp>
      <p:sp>
        <p:nvSpPr>
          <p:cNvPr id="7" name="TextBox 6"/>
          <p:cNvSpPr txBox="1"/>
          <p:nvPr/>
        </p:nvSpPr>
        <p:spPr>
          <a:xfrm>
            <a:off x="1347193" y="1552674"/>
            <a:ext cx="36292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1</a:t>
            </a:r>
          </a:p>
        </p:txBody>
      </p:sp>
      <p:sp>
        <p:nvSpPr>
          <p:cNvPr id="8" name="TextBox 7"/>
          <p:cNvSpPr txBox="1"/>
          <p:nvPr/>
        </p:nvSpPr>
        <p:spPr>
          <a:xfrm>
            <a:off x="740604" y="1961514"/>
            <a:ext cx="36292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2</a:t>
            </a:r>
          </a:p>
        </p:txBody>
      </p:sp>
      <p:sp>
        <p:nvSpPr>
          <p:cNvPr id="9" name="TextBox 8"/>
          <p:cNvSpPr txBox="1"/>
          <p:nvPr/>
        </p:nvSpPr>
        <p:spPr>
          <a:xfrm>
            <a:off x="1176089" y="1918801"/>
            <a:ext cx="454298"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42</a:t>
            </a:r>
          </a:p>
        </p:txBody>
      </p:sp>
      <p:sp>
        <p:nvSpPr>
          <p:cNvPr id="10" name="TextBox 9"/>
          <p:cNvSpPr txBox="1"/>
          <p:nvPr/>
        </p:nvSpPr>
        <p:spPr>
          <a:xfrm>
            <a:off x="1632611" y="1961514"/>
            <a:ext cx="582538"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0.25</a:t>
            </a:r>
          </a:p>
        </p:txBody>
      </p:sp>
      <p:sp>
        <p:nvSpPr>
          <p:cNvPr id="11" name="TextBox 10"/>
          <p:cNvSpPr txBox="1"/>
          <p:nvPr/>
        </p:nvSpPr>
        <p:spPr>
          <a:xfrm>
            <a:off x="1229033" y="2143135"/>
            <a:ext cx="39658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14" name="TextBox 13"/>
          <p:cNvSpPr txBox="1"/>
          <p:nvPr/>
        </p:nvSpPr>
        <p:spPr>
          <a:xfrm>
            <a:off x="903743" y="972580"/>
            <a:ext cx="1053820"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number</a:t>
            </a:r>
          </a:p>
        </p:txBody>
      </p:sp>
      <p:sp>
        <p:nvSpPr>
          <p:cNvPr id="41" name="Oval 40"/>
          <p:cNvSpPr/>
          <p:nvPr/>
        </p:nvSpPr>
        <p:spPr bwMode="auto">
          <a:xfrm>
            <a:off x="3520509" y="1130588"/>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p:cNvSpPr txBox="1"/>
          <p:nvPr/>
        </p:nvSpPr>
        <p:spPr>
          <a:xfrm>
            <a:off x="3914519" y="1278771"/>
            <a:ext cx="435061"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a:t>
            </a:r>
          </a:p>
        </p:txBody>
      </p:sp>
      <p:sp>
        <p:nvSpPr>
          <p:cNvPr id="43" name="TextBox 42"/>
          <p:cNvSpPr txBox="1"/>
          <p:nvPr/>
        </p:nvSpPr>
        <p:spPr>
          <a:xfrm>
            <a:off x="4344611" y="1241393"/>
            <a:ext cx="34849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44" name="TextBox 43"/>
          <p:cNvSpPr txBox="1"/>
          <p:nvPr/>
        </p:nvSpPr>
        <p:spPr>
          <a:xfrm>
            <a:off x="3688328" y="1650234"/>
            <a:ext cx="44788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'b'</a:t>
            </a:r>
          </a:p>
        </p:txBody>
      </p:sp>
      <p:sp>
        <p:nvSpPr>
          <p:cNvPr id="45" name="TextBox 44"/>
          <p:cNvSpPr txBox="1"/>
          <p:nvPr/>
        </p:nvSpPr>
        <p:spPr>
          <a:xfrm>
            <a:off x="4035650" y="1607520"/>
            <a:ext cx="715587"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'hello'</a:t>
            </a:r>
          </a:p>
        </p:txBody>
      </p:sp>
      <p:sp>
        <p:nvSpPr>
          <p:cNvPr id="46" name="TextBox 45"/>
          <p:cNvSpPr txBox="1"/>
          <p:nvPr/>
        </p:nvSpPr>
        <p:spPr>
          <a:xfrm>
            <a:off x="4648462" y="1650233"/>
            <a:ext cx="531242"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'42'</a:t>
            </a:r>
          </a:p>
        </p:txBody>
      </p:sp>
      <p:sp>
        <p:nvSpPr>
          <p:cNvPr id="47" name="TextBox 46"/>
          <p:cNvSpPr txBox="1"/>
          <p:nvPr/>
        </p:nvSpPr>
        <p:spPr>
          <a:xfrm>
            <a:off x="4219237" y="1831854"/>
            <a:ext cx="39658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50" name="TextBox 49"/>
          <p:cNvSpPr txBox="1"/>
          <p:nvPr/>
        </p:nvSpPr>
        <p:spPr>
          <a:xfrm>
            <a:off x="4001349" y="661300"/>
            <a:ext cx="839017"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string</a:t>
            </a:r>
          </a:p>
        </p:txBody>
      </p:sp>
      <p:sp>
        <p:nvSpPr>
          <p:cNvPr id="51" name="Oval 50"/>
          <p:cNvSpPr/>
          <p:nvPr/>
        </p:nvSpPr>
        <p:spPr bwMode="auto">
          <a:xfrm>
            <a:off x="6216905" y="1361408"/>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p:cNvSpPr txBox="1"/>
          <p:nvPr/>
        </p:nvSpPr>
        <p:spPr>
          <a:xfrm>
            <a:off x="6528620" y="1709511"/>
            <a:ext cx="57291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true</a:t>
            </a:r>
          </a:p>
        </p:txBody>
      </p:sp>
      <p:sp>
        <p:nvSpPr>
          <p:cNvPr id="53" name="TextBox 52"/>
          <p:cNvSpPr txBox="1"/>
          <p:nvPr/>
        </p:nvSpPr>
        <p:spPr>
          <a:xfrm>
            <a:off x="7113684" y="1801616"/>
            <a:ext cx="612994"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false</a:t>
            </a:r>
          </a:p>
        </p:txBody>
      </p:sp>
      <p:sp>
        <p:nvSpPr>
          <p:cNvPr id="60" name="TextBox 59"/>
          <p:cNvSpPr txBox="1"/>
          <p:nvPr/>
        </p:nvSpPr>
        <p:spPr>
          <a:xfrm>
            <a:off x="6573512" y="892121"/>
            <a:ext cx="1087483"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err="1">
                <a:solidFill>
                  <a:schemeClr val="bg2">
                    <a:lumMod val="10000"/>
                  </a:schemeClr>
                </a:solidFill>
                <a:latin typeface="Segoe UI"/>
              </a:rPr>
              <a:t>boolean</a:t>
            </a:r>
            <a:endParaRPr lang="en-US" sz="1765" dirty="0">
              <a:solidFill>
                <a:schemeClr val="bg2">
                  <a:lumMod val="10000"/>
                </a:schemeClr>
              </a:solidFill>
              <a:latin typeface="Segoe UI"/>
            </a:endParaRPr>
          </a:p>
        </p:txBody>
      </p:sp>
      <p:sp>
        <p:nvSpPr>
          <p:cNvPr id="38" name="Oval 37"/>
          <p:cNvSpPr/>
          <p:nvPr/>
        </p:nvSpPr>
        <p:spPr bwMode="auto">
          <a:xfrm>
            <a:off x="2058302" y="3167687"/>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TextBox 61"/>
          <p:cNvSpPr txBox="1"/>
          <p:nvPr/>
        </p:nvSpPr>
        <p:spPr>
          <a:xfrm>
            <a:off x="2440603" y="3752454"/>
            <a:ext cx="1029775"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undefined</a:t>
            </a:r>
          </a:p>
        </p:txBody>
      </p:sp>
      <p:sp>
        <p:nvSpPr>
          <p:cNvPr id="63" name="TextBox 62"/>
          <p:cNvSpPr txBox="1"/>
          <p:nvPr/>
        </p:nvSpPr>
        <p:spPr>
          <a:xfrm>
            <a:off x="2316325" y="2698399"/>
            <a:ext cx="1284652"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undefined</a:t>
            </a:r>
          </a:p>
        </p:txBody>
      </p:sp>
      <p:sp>
        <p:nvSpPr>
          <p:cNvPr id="64" name="Oval 63"/>
          <p:cNvSpPr/>
          <p:nvPr/>
        </p:nvSpPr>
        <p:spPr bwMode="auto">
          <a:xfrm>
            <a:off x="4728424" y="3075273"/>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p:cNvSpPr txBox="1"/>
          <p:nvPr/>
        </p:nvSpPr>
        <p:spPr>
          <a:xfrm>
            <a:off x="5351975" y="3660041"/>
            <a:ext cx="547271"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null</a:t>
            </a:r>
          </a:p>
        </p:txBody>
      </p:sp>
      <p:sp>
        <p:nvSpPr>
          <p:cNvPr id="66" name="TextBox 65"/>
          <p:cNvSpPr txBox="1"/>
          <p:nvPr/>
        </p:nvSpPr>
        <p:spPr>
          <a:xfrm>
            <a:off x="5310252" y="2605985"/>
            <a:ext cx="637040"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null</a:t>
            </a:r>
          </a:p>
        </p:txBody>
      </p:sp>
      <p:pic>
        <p:nvPicPr>
          <p:cNvPr id="29" name="Picture 28"/>
          <p:cNvPicPr>
            <a:picLocks noChangeAspect="1"/>
          </p:cNvPicPr>
          <p:nvPr/>
        </p:nvPicPr>
        <p:blipFill>
          <a:blip r:embed="rId2"/>
          <a:stretch>
            <a:fillRect/>
          </a:stretch>
        </p:blipFill>
        <p:spPr>
          <a:xfrm>
            <a:off x="8158951" y="0"/>
            <a:ext cx="985049" cy="985049"/>
          </a:xfrm>
          <a:prstGeom prst="rect">
            <a:avLst/>
          </a:prstGeom>
        </p:spPr>
      </p:pic>
    </p:spTree>
    <p:extLst>
      <p:ext uri="{BB962C8B-B14F-4D97-AF65-F5344CB8AC3E}">
        <p14:creationId xmlns:p14="http://schemas.microsoft.com/office/powerpoint/2010/main" val="3059959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Non-</a:t>
            </a:r>
            <a:r>
              <a:rPr lang="en-US" dirty="0" err="1"/>
              <a:t>nullable</a:t>
            </a:r>
            <a:r>
              <a:rPr lang="en-US" dirty="0"/>
              <a:t> types</a:t>
            </a:r>
          </a:p>
        </p:txBody>
      </p:sp>
      <p:sp>
        <p:nvSpPr>
          <p:cNvPr id="41" name="Oval 40"/>
          <p:cNvSpPr/>
          <p:nvPr/>
        </p:nvSpPr>
        <p:spPr bwMode="auto">
          <a:xfrm>
            <a:off x="3535664" y="1262236"/>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p:cNvSpPr txBox="1"/>
          <p:nvPr/>
        </p:nvSpPr>
        <p:spPr>
          <a:xfrm>
            <a:off x="3929674" y="1410419"/>
            <a:ext cx="435061"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a:t>
            </a:r>
          </a:p>
        </p:txBody>
      </p:sp>
      <p:sp>
        <p:nvSpPr>
          <p:cNvPr id="43" name="TextBox 42"/>
          <p:cNvSpPr txBox="1"/>
          <p:nvPr/>
        </p:nvSpPr>
        <p:spPr>
          <a:xfrm>
            <a:off x="4359767" y="1373040"/>
            <a:ext cx="34849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44" name="TextBox 43"/>
          <p:cNvSpPr txBox="1"/>
          <p:nvPr/>
        </p:nvSpPr>
        <p:spPr>
          <a:xfrm>
            <a:off x="3703483" y="1781882"/>
            <a:ext cx="447886"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'b'</a:t>
            </a:r>
          </a:p>
        </p:txBody>
      </p:sp>
      <p:sp>
        <p:nvSpPr>
          <p:cNvPr id="45" name="TextBox 44"/>
          <p:cNvSpPr txBox="1"/>
          <p:nvPr/>
        </p:nvSpPr>
        <p:spPr>
          <a:xfrm>
            <a:off x="4050805" y="1739169"/>
            <a:ext cx="715587"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'hello'</a:t>
            </a:r>
          </a:p>
        </p:txBody>
      </p:sp>
      <p:sp>
        <p:nvSpPr>
          <p:cNvPr id="46" name="TextBox 45"/>
          <p:cNvSpPr txBox="1"/>
          <p:nvPr/>
        </p:nvSpPr>
        <p:spPr>
          <a:xfrm>
            <a:off x="4663617" y="1781881"/>
            <a:ext cx="531242"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'42'</a:t>
            </a:r>
          </a:p>
        </p:txBody>
      </p:sp>
      <p:sp>
        <p:nvSpPr>
          <p:cNvPr id="47" name="TextBox 46"/>
          <p:cNvSpPr txBox="1"/>
          <p:nvPr/>
        </p:nvSpPr>
        <p:spPr>
          <a:xfrm>
            <a:off x="4234392" y="1963503"/>
            <a:ext cx="396589"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a:t>
            </a:r>
          </a:p>
        </p:txBody>
      </p:sp>
      <p:sp>
        <p:nvSpPr>
          <p:cNvPr id="50" name="TextBox 49"/>
          <p:cNvSpPr txBox="1"/>
          <p:nvPr/>
        </p:nvSpPr>
        <p:spPr>
          <a:xfrm>
            <a:off x="4016505" y="792948"/>
            <a:ext cx="839017"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string</a:t>
            </a:r>
          </a:p>
        </p:txBody>
      </p:sp>
      <p:sp>
        <p:nvSpPr>
          <p:cNvPr id="38" name="Oval 37"/>
          <p:cNvSpPr/>
          <p:nvPr/>
        </p:nvSpPr>
        <p:spPr bwMode="auto">
          <a:xfrm>
            <a:off x="2058302" y="3167687"/>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TextBox 61"/>
          <p:cNvSpPr txBox="1"/>
          <p:nvPr/>
        </p:nvSpPr>
        <p:spPr>
          <a:xfrm>
            <a:off x="2440603" y="3752454"/>
            <a:ext cx="1029775"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undefined</a:t>
            </a:r>
          </a:p>
        </p:txBody>
      </p:sp>
      <p:sp>
        <p:nvSpPr>
          <p:cNvPr id="63" name="TextBox 62"/>
          <p:cNvSpPr txBox="1"/>
          <p:nvPr/>
        </p:nvSpPr>
        <p:spPr>
          <a:xfrm>
            <a:off x="2316325" y="2698399"/>
            <a:ext cx="1284652"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undefined</a:t>
            </a:r>
          </a:p>
        </p:txBody>
      </p:sp>
      <p:sp>
        <p:nvSpPr>
          <p:cNvPr id="64" name="Oval 63"/>
          <p:cNvSpPr/>
          <p:nvPr/>
        </p:nvSpPr>
        <p:spPr bwMode="auto">
          <a:xfrm>
            <a:off x="4728424" y="3075273"/>
            <a:ext cx="1794377" cy="157007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p:cNvSpPr txBox="1"/>
          <p:nvPr/>
        </p:nvSpPr>
        <p:spPr>
          <a:xfrm>
            <a:off x="5351975" y="3660041"/>
            <a:ext cx="547271" cy="400627"/>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324" dirty="0">
                <a:gradFill>
                  <a:gsLst>
                    <a:gs pos="2917">
                      <a:srgbClr val="505050"/>
                    </a:gs>
                    <a:gs pos="30000">
                      <a:srgbClr val="505050"/>
                    </a:gs>
                  </a:gsLst>
                  <a:lin ang="5400000" scaled="0"/>
                </a:gradFill>
                <a:latin typeface="Segoe UI"/>
              </a:rPr>
              <a:t>null</a:t>
            </a:r>
          </a:p>
        </p:txBody>
      </p:sp>
      <p:sp>
        <p:nvSpPr>
          <p:cNvPr id="66" name="TextBox 65"/>
          <p:cNvSpPr txBox="1"/>
          <p:nvPr/>
        </p:nvSpPr>
        <p:spPr>
          <a:xfrm>
            <a:off x="5310252" y="2605985"/>
            <a:ext cx="637040"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null</a:t>
            </a:r>
          </a:p>
        </p:txBody>
      </p:sp>
      <p:sp>
        <p:nvSpPr>
          <p:cNvPr id="29" name="Oval 28"/>
          <p:cNvSpPr/>
          <p:nvPr/>
        </p:nvSpPr>
        <p:spPr bwMode="auto">
          <a:xfrm>
            <a:off x="1322461" y="802164"/>
            <a:ext cx="5938814" cy="442295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3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p:cNvSpPr txBox="1"/>
          <p:nvPr/>
        </p:nvSpPr>
        <p:spPr>
          <a:xfrm>
            <a:off x="6366787" y="1080464"/>
            <a:ext cx="2576672" cy="461669"/>
          </a:xfrm>
          <a:prstGeom prst="rect">
            <a:avLst/>
          </a:prstGeom>
          <a:noFill/>
        </p:spPr>
        <p:txBody>
          <a:bodyPr wrap="none" lIns="134464" tIns="107571" rIns="134464" bIns="107571" rtlCol="0">
            <a:spAutoFit/>
          </a:bodyPr>
          <a:lstStyle/>
          <a:p>
            <a:pPr algn="ctr" defTabSz="685775">
              <a:lnSpc>
                <a:spcPct val="90000"/>
              </a:lnSpc>
              <a:spcAft>
                <a:spcPts val="441"/>
              </a:spcAft>
              <a:defRPr/>
            </a:pPr>
            <a:r>
              <a:rPr lang="en-US" sz="1765" dirty="0">
                <a:solidFill>
                  <a:schemeClr val="bg2">
                    <a:lumMod val="10000"/>
                  </a:schemeClr>
                </a:solidFill>
                <a:latin typeface="Segoe UI"/>
              </a:rPr>
              <a:t>string | null | undefined</a:t>
            </a:r>
          </a:p>
        </p:txBody>
      </p:sp>
      <p:pic>
        <p:nvPicPr>
          <p:cNvPr id="19" name="Picture 18"/>
          <p:cNvPicPr>
            <a:picLocks noChangeAspect="1"/>
          </p:cNvPicPr>
          <p:nvPr/>
        </p:nvPicPr>
        <p:blipFill>
          <a:blip r:embed="rId2"/>
          <a:stretch>
            <a:fillRect/>
          </a:stretch>
        </p:blipFill>
        <p:spPr>
          <a:xfrm>
            <a:off x="8158951" y="0"/>
            <a:ext cx="985049" cy="985049"/>
          </a:xfrm>
          <a:prstGeom prst="rect">
            <a:avLst/>
          </a:prstGeom>
        </p:spPr>
      </p:pic>
    </p:spTree>
    <p:extLst>
      <p:ext uri="{BB962C8B-B14F-4D97-AF65-F5344CB8AC3E}">
        <p14:creationId xmlns:p14="http://schemas.microsoft.com/office/powerpoint/2010/main" val="281579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a:t>Non </a:t>
            </a:r>
            <a:r>
              <a:rPr lang="fr-FR" dirty="0" err="1"/>
              <a:t>Nullables</a:t>
            </a:r>
            <a:r>
              <a:rPr lang="fr-FR" dirty="0"/>
              <a:t> Types</a:t>
            </a:r>
          </a:p>
          <a:p>
            <a:r>
              <a:rPr lang="fr-FR" dirty="0"/>
              <a:t>Control Flow</a:t>
            </a:r>
          </a:p>
          <a:p>
            <a:r>
              <a:rPr lang="fr-FR" dirty="0" err="1"/>
              <a:t>Async</a:t>
            </a:r>
            <a:r>
              <a:rPr lang="fr-FR" dirty="0"/>
              <a:t> / </a:t>
            </a:r>
            <a:r>
              <a:rPr lang="fr-FR" dirty="0" err="1"/>
              <a:t>await</a:t>
            </a:r>
            <a:r>
              <a:rPr lang="fr-FR" dirty="0"/>
              <a:t> </a:t>
            </a:r>
          </a:p>
        </p:txBody>
      </p:sp>
      <p:pic>
        <p:nvPicPr>
          <p:cNvPr id="3" name="Picture 18"/>
          <p:cNvPicPr>
            <a:picLocks noChangeAspect="1"/>
          </p:cNvPicPr>
          <p:nvPr/>
        </p:nvPicPr>
        <p:blipFill>
          <a:blip r:embed="rId2"/>
          <a:stretch>
            <a:fillRect/>
          </a:stretch>
        </p:blipFill>
        <p:spPr>
          <a:xfrm>
            <a:off x="7142951" y="1579550"/>
            <a:ext cx="1423532" cy="1423532"/>
          </a:xfrm>
          <a:prstGeom prst="rect">
            <a:avLst/>
          </a:prstGeom>
        </p:spPr>
      </p:pic>
    </p:spTree>
    <p:extLst>
      <p:ext uri="{BB962C8B-B14F-4D97-AF65-F5344CB8AC3E}">
        <p14:creationId xmlns:p14="http://schemas.microsoft.com/office/powerpoint/2010/main" val="232385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Antonio Goncalves</a:t>
            </a:r>
          </a:p>
        </p:txBody>
      </p:sp>
      <p:sp>
        <p:nvSpPr>
          <p:cNvPr id="122" name="Shape 122"/>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Java Champion</a:t>
            </a:r>
          </a:p>
          <a:p>
            <a:pPr marL="571500" lvl="0" indent="-342900" rtl="0">
              <a:spcBef>
                <a:spcPts val="0"/>
              </a:spcBef>
              <a:buFont typeface="Arial"/>
              <a:buChar char="•"/>
            </a:pPr>
            <a:r>
              <a:rPr lang="en" dirty="0"/>
              <a:t>Loves back-end</a:t>
            </a:r>
          </a:p>
          <a:p>
            <a:pPr marL="571500" lvl="0" indent="-342900" rtl="0">
              <a:spcBef>
                <a:spcPts val="0"/>
              </a:spcBef>
              <a:buFont typeface="Arial"/>
              <a:buChar char="•"/>
            </a:pPr>
            <a:r>
              <a:rPr lang="en" dirty="0"/>
              <a:t>Hates front-end</a:t>
            </a:r>
          </a:p>
          <a:p>
            <a:pPr marL="571500" lvl="0" indent="-342900">
              <a:spcBef>
                <a:spcPts val="0"/>
              </a:spcBef>
              <a:buFont typeface="Arial"/>
              <a:buChar char="•"/>
            </a:pPr>
            <a:r>
              <a:rPr lang="en" dirty="0"/>
              <a:t>Develops on Ma</a:t>
            </a:r>
            <a:r>
              <a:rPr lang="fr-FR" dirty="0"/>
              <a:t>c</a:t>
            </a:r>
          </a:p>
        </p:txBody>
      </p:sp>
      <p:pic>
        <p:nvPicPr>
          <p:cNvPr id="123" name="Shape 123" descr="Java EE 6 dormir 2.JPG"/>
          <p:cNvPicPr preferRelativeResize="0"/>
          <p:nvPr/>
        </p:nvPicPr>
        <p:blipFill>
          <a:blip r:embed="rId3">
            <a:alphaModFix/>
          </a:blip>
          <a:stretch>
            <a:fillRect/>
          </a:stretch>
        </p:blipFill>
        <p:spPr>
          <a:xfrm>
            <a:off x="4087920" y="1278920"/>
            <a:ext cx="4697124" cy="3522849"/>
          </a:xfrm>
          <a:prstGeom prst="rect">
            <a:avLst/>
          </a:prstGeom>
          <a:noFill/>
          <a:ln>
            <a:noFill/>
          </a:ln>
        </p:spPr>
      </p:pic>
    </p:spTree>
    <p:extLst>
      <p:ext uri="{BB962C8B-B14F-4D97-AF65-F5344CB8AC3E}">
        <p14:creationId xmlns:p14="http://schemas.microsoft.com/office/powerpoint/2010/main" val="380701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40423" y="301783"/>
            <a:ext cx="3832879" cy="3213278"/>
          </a:xfrm>
          <a:prstGeom prst="rect">
            <a:avLst/>
          </a:prstGeom>
        </p:spPr>
      </p:pic>
    </p:spTree>
    <p:extLst>
      <p:ext uri="{BB962C8B-B14F-4D97-AF65-F5344CB8AC3E}">
        <p14:creationId xmlns:p14="http://schemas.microsoft.com/office/powerpoint/2010/main" val="30958401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a:t>Docker</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spcBef>
                <a:spcPts val="0"/>
              </a:spcBef>
              <a:buFont typeface="Arial"/>
              <a:buChar char="•"/>
            </a:pPr>
            <a:r>
              <a:rPr lang="fr-FR" dirty="0"/>
              <a:t>« </a:t>
            </a:r>
            <a:r>
              <a:rPr lang="fr-FR" dirty="0" err="1"/>
              <a:t>Build</a:t>
            </a:r>
            <a:r>
              <a:rPr lang="fr-FR" dirty="0"/>
              <a:t>, </a:t>
            </a:r>
            <a:r>
              <a:rPr lang="fr-FR" dirty="0" err="1"/>
              <a:t>Ship</a:t>
            </a:r>
            <a:r>
              <a:rPr lang="fr-FR" dirty="0"/>
              <a:t>, </a:t>
            </a:r>
            <a:r>
              <a:rPr lang="fr-FR" dirty="0" err="1"/>
              <a:t>Run</a:t>
            </a:r>
            <a:r>
              <a:rPr lang="fr-FR" dirty="0"/>
              <a:t> »</a:t>
            </a:r>
          </a:p>
          <a:p>
            <a:pPr marL="571500" lvl="0" indent="-342900">
              <a:spcBef>
                <a:spcPts val="0"/>
              </a:spcBef>
              <a:buFont typeface="Arial"/>
              <a:buChar char="•"/>
            </a:pPr>
            <a:r>
              <a:rPr lang="fr-FR" dirty="0"/>
              <a:t>Containers, containers, containers</a:t>
            </a:r>
          </a:p>
          <a:p>
            <a:pPr marL="571500" lvl="0" indent="-342900">
              <a:spcBef>
                <a:spcPts val="0"/>
              </a:spcBef>
              <a:buFont typeface="Arial"/>
              <a:buChar char="•"/>
            </a:pPr>
            <a:r>
              <a:rPr lang="fr-FR" dirty="0"/>
              <a:t>Docker to </a:t>
            </a:r>
            <a:r>
              <a:rPr lang="fr-FR" dirty="0" err="1"/>
              <a:t>run</a:t>
            </a:r>
            <a:r>
              <a:rPr lang="fr-FR" dirty="0"/>
              <a:t> containers</a:t>
            </a:r>
          </a:p>
          <a:p>
            <a:pPr marL="571500" lvl="0" indent="-342900">
              <a:spcBef>
                <a:spcPts val="0"/>
              </a:spcBef>
              <a:buFont typeface="Arial"/>
              <a:buChar char="•"/>
            </a:pPr>
            <a:r>
              <a:rPr lang="fr-FR" dirty="0"/>
              <a:t>Docker-compose to compose </a:t>
            </a:r>
            <a:r>
              <a:rPr lang="fr-FR" dirty="0" err="1"/>
              <a:t>several</a:t>
            </a:r>
            <a:r>
              <a:rPr lang="fr-FR" dirty="0"/>
              <a:t> containers</a:t>
            </a:r>
          </a:p>
          <a:p>
            <a:pPr marL="571500" lvl="0" indent="-342900">
              <a:spcBef>
                <a:spcPts val="0"/>
              </a:spcBef>
              <a:buFont typeface="Arial"/>
              <a:buChar char="•"/>
            </a:pPr>
            <a:r>
              <a:rPr lang="fr-FR" dirty="0" err="1"/>
              <a:t>WildFly</a:t>
            </a:r>
            <a:r>
              <a:rPr lang="fr-FR" dirty="0"/>
              <a:t> containers</a:t>
            </a:r>
          </a:p>
          <a:p>
            <a:pPr marL="571500" lvl="0" indent="-342900">
              <a:spcBef>
                <a:spcPts val="0"/>
              </a:spcBef>
              <a:buFont typeface="Arial"/>
              <a:buChar char="•"/>
            </a:pPr>
            <a:r>
              <a:rPr lang="fr-FR" dirty="0"/>
              <a:t>JRE container</a:t>
            </a:r>
          </a:p>
          <a:p>
            <a:pPr marL="571500" lvl="0" indent="-342900">
              <a:spcBef>
                <a:spcPts val="0"/>
              </a:spcBef>
              <a:buFont typeface="Arial"/>
              <a:buChar char="•"/>
            </a:pPr>
            <a:endParaRPr lang="fr-FR" dirty="0"/>
          </a:p>
          <a:p>
            <a:pPr marL="571500" lvl="0" indent="-342900">
              <a:spcBef>
                <a:spcPts val="0"/>
              </a:spcBef>
              <a:buFont typeface="Arial"/>
              <a:buChar char="•"/>
            </a:pPr>
            <a:endParaRPr lang="en" dirty="0"/>
          </a:p>
        </p:txBody>
      </p:sp>
      <p:pic>
        <p:nvPicPr>
          <p:cNvPr id="2" name="Image 1" descr="Docker_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7148" y="-1"/>
            <a:ext cx="1554470" cy="890813"/>
          </a:xfrm>
          <a:prstGeom prst="rect">
            <a:avLst/>
          </a:prstGeom>
        </p:spPr>
      </p:pic>
    </p:spTree>
    <p:extLst>
      <p:ext uri="{BB962C8B-B14F-4D97-AF65-F5344CB8AC3E}">
        <p14:creationId xmlns:p14="http://schemas.microsoft.com/office/powerpoint/2010/main" val="23053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err="1"/>
              <a:t>Dockerfile</a:t>
            </a:r>
            <a:r>
              <a:rPr lang="fr-FR" dirty="0"/>
              <a:t> </a:t>
            </a:r>
            <a:r>
              <a:rPr lang="fr-FR" dirty="0" err="1"/>
              <a:t>Skinny</a:t>
            </a:r>
            <a:r>
              <a:rPr lang="fr-FR" dirty="0"/>
              <a:t> </a:t>
            </a:r>
            <a:r>
              <a:rPr lang="fr-FR" dirty="0" err="1"/>
              <a:t>War</a:t>
            </a:r>
            <a:endParaRPr lang="en" dirty="0"/>
          </a:p>
        </p:txBody>
      </p:sp>
      <p:sp>
        <p:nvSpPr>
          <p:cNvPr id="5" name="Text Placeholder 2"/>
          <p:cNvSpPr txBox="1">
            <a:spLocks/>
          </p:cNvSpPr>
          <p:nvPr/>
        </p:nvSpPr>
        <p:spPr>
          <a:xfrm>
            <a:off x="406262" y="1232584"/>
            <a:ext cx="8426038" cy="3383220"/>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b="1" dirty="0">
                <a:solidFill>
                  <a:srgbClr val="00006D"/>
                </a:solidFill>
                <a:latin typeface="Menlo"/>
              </a:rPr>
              <a:t>FROM </a:t>
            </a:r>
            <a:r>
              <a:rPr lang="en-US" sz="1600" b="1" dirty="0" err="1">
                <a:latin typeface="Menlo"/>
              </a:rPr>
              <a:t>jboss</a:t>
            </a:r>
            <a:r>
              <a:rPr lang="en-US" sz="1600" b="1" dirty="0">
                <a:solidFill>
                  <a:srgbClr val="00006D"/>
                </a:solidFill>
                <a:latin typeface="Menlo"/>
              </a:rPr>
              <a:t>/</a:t>
            </a:r>
            <a:r>
              <a:rPr lang="en-US" sz="1600" b="1" dirty="0">
                <a:latin typeface="Menlo"/>
              </a:rPr>
              <a:t>wildfly:</a:t>
            </a:r>
            <a:r>
              <a:rPr lang="en-US" sz="1600" b="1" dirty="0">
                <a:solidFill>
                  <a:srgbClr val="0000FE"/>
                </a:solidFill>
                <a:latin typeface="Menlo"/>
              </a:rPr>
              <a:t>10.1.0</a:t>
            </a:r>
            <a:r>
              <a:rPr lang="en-US" sz="1600" b="1" dirty="0">
                <a:latin typeface="Menlo"/>
              </a:rPr>
              <a:t>.Final</a:t>
            </a:r>
            <a:br>
              <a:rPr lang="en-US" sz="1600" b="1" dirty="0">
                <a:latin typeface="Menlo"/>
              </a:rPr>
            </a:br>
            <a:endParaRPr lang="en-US" sz="1600" b="1" dirty="0">
              <a:latin typeface="Menlo"/>
            </a:endParaRPr>
          </a:p>
          <a:p>
            <a:pPr>
              <a:spcAft>
                <a:spcPts val="0"/>
              </a:spcAft>
            </a:pPr>
            <a:r>
              <a:rPr lang="sk-SK" sz="1600" dirty="0">
                <a:solidFill>
                  <a:srgbClr val="00006D"/>
                </a:solidFill>
                <a:latin typeface="Menlo"/>
              </a:rPr>
              <a:t>EXPOSE </a:t>
            </a:r>
            <a:r>
              <a:rPr lang="sk-SK" sz="1600" dirty="0">
                <a:solidFill>
                  <a:srgbClr val="0000FE"/>
                </a:solidFill>
                <a:latin typeface="Menlo"/>
              </a:rPr>
              <a:t>8080</a:t>
            </a:r>
          </a:p>
          <a:p>
            <a:pPr>
              <a:spcAft>
                <a:spcPts val="0"/>
              </a:spcAft>
            </a:pPr>
            <a:endParaRPr lang="sk-SK" sz="1600" dirty="0">
              <a:solidFill>
                <a:srgbClr val="0000FE"/>
              </a:solidFill>
              <a:latin typeface="Menlo"/>
            </a:endParaRPr>
          </a:p>
          <a:p>
            <a:pPr>
              <a:spcAft>
                <a:spcPts val="0"/>
              </a:spcAft>
            </a:pPr>
            <a:r>
              <a:rPr lang="en-US" sz="1600" dirty="0">
                <a:solidFill>
                  <a:srgbClr val="6D6D6D"/>
                </a:solidFill>
                <a:latin typeface="Menlo"/>
              </a:rPr>
              <a:t># Setting the </a:t>
            </a:r>
            <a:r>
              <a:rPr lang="en-US" sz="1600" dirty="0" err="1">
                <a:solidFill>
                  <a:srgbClr val="6D6D6D"/>
                </a:solidFill>
                <a:latin typeface="Menlo"/>
              </a:rPr>
              <a:t>Wildfly</a:t>
            </a:r>
            <a:r>
              <a:rPr lang="en-US" sz="1600" dirty="0">
                <a:solidFill>
                  <a:srgbClr val="6D6D6D"/>
                </a:solidFill>
                <a:latin typeface="Menlo"/>
              </a:rPr>
              <a:t> Admin console (user/</a:t>
            </a:r>
            <a:r>
              <a:rPr lang="en-US" sz="1600" dirty="0" err="1">
                <a:solidFill>
                  <a:srgbClr val="6D6D6D"/>
                </a:solidFill>
                <a:latin typeface="Menlo"/>
              </a:rPr>
              <a:t>pwd</a:t>
            </a:r>
            <a:r>
              <a:rPr lang="en-US" sz="1600" dirty="0">
                <a:solidFill>
                  <a:srgbClr val="6D6D6D"/>
                </a:solidFill>
                <a:latin typeface="Menlo"/>
              </a:rPr>
              <a:t> admin/admin)</a:t>
            </a:r>
            <a:br>
              <a:rPr lang="en-US" sz="1600" dirty="0">
                <a:solidFill>
                  <a:srgbClr val="6D6D6D"/>
                </a:solidFill>
                <a:latin typeface="Menlo"/>
              </a:rPr>
            </a:br>
            <a:r>
              <a:rPr lang="en-US" sz="1600" dirty="0">
                <a:solidFill>
                  <a:srgbClr val="00006D"/>
                </a:solidFill>
                <a:latin typeface="Menlo"/>
              </a:rPr>
              <a:t>RUN </a:t>
            </a:r>
            <a:r>
              <a:rPr lang="en-US" sz="1600" dirty="0">
                <a:latin typeface="Menlo"/>
              </a:rPr>
              <a:t>$JBOSS_HOME</a:t>
            </a:r>
            <a:r>
              <a:rPr lang="en-US" sz="1600" dirty="0">
                <a:solidFill>
                  <a:srgbClr val="00006D"/>
                </a:solidFill>
                <a:latin typeface="Menlo"/>
              </a:rPr>
              <a:t>/</a:t>
            </a:r>
            <a:r>
              <a:rPr lang="en-US" sz="1600" dirty="0">
                <a:latin typeface="Menlo"/>
              </a:rPr>
              <a:t>bin</a:t>
            </a:r>
            <a:r>
              <a:rPr lang="en-US" sz="1600" dirty="0">
                <a:solidFill>
                  <a:srgbClr val="00006D"/>
                </a:solidFill>
                <a:latin typeface="Menlo"/>
              </a:rPr>
              <a:t>/</a:t>
            </a:r>
            <a:r>
              <a:rPr lang="en-US" sz="1600" dirty="0">
                <a:latin typeface="Menlo"/>
              </a:rPr>
              <a:t>add-</a:t>
            </a:r>
            <a:r>
              <a:rPr lang="en-US" sz="1600" dirty="0" err="1">
                <a:latin typeface="Menlo"/>
              </a:rPr>
              <a:t>user.sh</a:t>
            </a:r>
            <a:r>
              <a:rPr lang="en-US" sz="1600" dirty="0">
                <a:latin typeface="Menlo"/>
              </a:rPr>
              <a:t> admin admin </a:t>
            </a:r>
            <a:r>
              <a:rPr lang="en-US" sz="1600" dirty="0">
                <a:solidFill>
                  <a:srgbClr val="00006D"/>
                </a:solidFill>
                <a:latin typeface="Menlo"/>
              </a:rPr>
              <a:t>--</a:t>
            </a:r>
            <a:r>
              <a:rPr lang="en-US" sz="1600" dirty="0">
                <a:latin typeface="Menlo"/>
              </a:rPr>
              <a:t>silent</a:t>
            </a:r>
            <a:br>
              <a:rPr lang="en-US" sz="1600" dirty="0">
                <a:latin typeface="Menlo"/>
              </a:rPr>
            </a:br>
            <a:r>
              <a:rPr lang="en-US" sz="1600" dirty="0">
                <a:solidFill>
                  <a:srgbClr val="00006D"/>
                </a:solidFill>
                <a:latin typeface="Menlo"/>
              </a:rPr>
              <a:t>CMD </a:t>
            </a:r>
            <a:r>
              <a:rPr lang="en-US" sz="1600" dirty="0">
                <a:latin typeface="Menlo"/>
              </a:rPr>
              <a:t>$JBOSS_HOME</a:t>
            </a:r>
            <a:r>
              <a:rPr lang="en-US" sz="1600" dirty="0">
                <a:solidFill>
                  <a:srgbClr val="00006D"/>
                </a:solidFill>
                <a:latin typeface="Menlo"/>
              </a:rPr>
              <a:t>/</a:t>
            </a:r>
            <a:r>
              <a:rPr lang="en-US" sz="1600" dirty="0">
                <a:latin typeface="Menlo"/>
              </a:rPr>
              <a:t>bin</a:t>
            </a:r>
            <a:r>
              <a:rPr lang="en-US" sz="1600" dirty="0">
                <a:solidFill>
                  <a:srgbClr val="00006D"/>
                </a:solidFill>
                <a:latin typeface="Menlo"/>
              </a:rPr>
              <a:t>/</a:t>
            </a:r>
            <a:r>
              <a:rPr lang="en-US" sz="1600" dirty="0" err="1">
                <a:latin typeface="Menlo"/>
              </a:rPr>
              <a:t>standalone.sh</a:t>
            </a:r>
            <a:r>
              <a:rPr lang="en-US" sz="1600" dirty="0">
                <a:latin typeface="Menlo"/>
              </a:rPr>
              <a:t> </a:t>
            </a:r>
            <a:r>
              <a:rPr lang="en-US" sz="1600" dirty="0">
                <a:solidFill>
                  <a:srgbClr val="00006D"/>
                </a:solidFill>
                <a:latin typeface="Menlo"/>
              </a:rPr>
              <a:t>-</a:t>
            </a:r>
            <a:r>
              <a:rPr lang="en-US" sz="1600" dirty="0">
                <a:latin typeface="Menlo"/>
              </a:rPr>
              <a:t>b </a:t>
            </a:r>
            <a:r>
              <a:rPr lang="en-US" sz="1600" dirty="0">
                <a:solidFill>
                  <a:srgbClr val="0000FE"/>
                </a:solidFill>
                <a:latin typeface="Menlo"/>
              </a:rPr>
              <a:t>0.0.0.0 </a:t>
            </a:r>
            <a:r>
              <a:rPr lang="en-US" sz="1600" dirty="0">
                <a:solidFill>
                  <a:srgbClr val="00006D"/>
                </a:solidFill>
                <a:latin typeface="Menlo"/>
              </a:rPr>
              <a:t>-</a:t>
            </a:r>
            <a:r>
              <a:rPr lang="en-US" sz="1600" dirty="0" err="1">
                <a:latin typeface="Menlo"/>
              </a:rPr>
              <a:t>bmanagement</a:t>
            </a:r>
            <a:r>
              <a:rPr lang="en-US" sz="1600" dirty="0">
                <a:latin typeface="Menlo"/>
              </a:rPr>
              <a:t> </a:t>
            </a:r>
            <a:r>
              <a:rPr lang="en-US" sz="1600" dirty="0">
                <a:solidFill>
                  <a:srgbClr val="0000FE"/>
                </a:solidFill>
                <a:latin typeface="Menlo"/>
              </a:rPr>
              <a:t>0.0.0.0</a:t>
            </a:r>
            <a:br>
              <a:rPr lang="en-US" sz="1600" dirty="0">
                <a:solidFill>
                  <a:srgbClr val="0000FE"/>
                </a:solidFill>
                <a:latin typeface="Menlo"/>
              </a:rPr>
            </a:br>
            <a:endParaRPr lang="en-US" sz="1600" dirty="0">
              <a:solidFill>
                <a:srgbClr val="0000FE"/>
              </a:solidFill>
              <a:latin typeface="Menlo"/>
            </a:endParaRPr>
          </a:p>
          <a:p>
            <a:pPr>
              <a:spcAft>
                <a:spcPts val="0"/>
              </a:spcAft>
            </a:pPr>
            <a:r>
              <a:rPr lang="en-US" sz="1600" dirty="0">
                <a:solidFill>
                  <a:srgbClr val="00006D"/>
                </a:solidFill>
                <a:latin typeface="Menlo"/>
              </a:rPr>
              <a:t>COPY </a:t>
            </a:r>
            <a:r>
              <a:rPr lang="en-US" sz="1600" b="1" dirty="0" err="1">
                <a:latin typeface="Menlo"/>
              </a:rPr>
              <a:t>venue.war</a:t>
            </a:r>
            <a:r>
              <a:rPr lang="en-US" sz="1600" dirty="0">
                <a:latin typeface="Menlo"/>
              </a:rPr>
              <a:t> $JBOSS_HOME</a:t>
            </a:r>
            <a:r>
              <a:rPr lang="en-US" sz="1600" dirty="0">
                <a:solidFill>
                  <a:srgbClr val="00006D"/>
                </a:solidFill>
                <a:latin typeface="Menlo"/>
              </a:rPr>
              <a:t>/</a:t>
            </a:r>
            <a:r>
              <a:rPr lang="en-US" sz="1600" dirty="0">
                <a:latin typeface="Menlo"/>
              </a:rPr>
              <a:t>standalone</a:t>
            </a:r>
            <a:r>
              <a:rPr lang="en-US" sz="1600" dirty="0">
                <a:solidFill>
                  <a:srgbClr val="00006D"/>
                </a:solidFill>
                <a:latin typeface="Menlo"/>
              </a:rPr>
              <a:t>/</a:t>
            </a:r>
            <a:r>
              <a:rPr lang="en-US" sz="1600" dirty="0">
                <a:latin typeface="Menlo"/>
              </a:rPr>
              <a:t>deployments</a:t>
            </a:r>
            <a:r>
              <a:rPr lang="en-US" sz="1600" dirty="0">
                <a:solidFill>
                  <a:srgbClr val="00006D"/>
                </a:solidFill>
                <a:latin typeface="Menlo"/>
              </a:rPr>
              <a:t>/</a:t>
            </a:r>
            <a:br>
              <a:rPr lang="en-US" sz="1600" dirty="0">
                <a:solidFill>
                  <a:srgbClr val="00006D"/>
                </a:solidFill>
                <a:latin typeface="Menlo"/>
              </a:rPr>
            </a:br>
            <a:r>
              <a:rPr lang="en-US" sz="1600" dirty="0">
                <a:solidFill>
                  <a:srgbClr val="00006D"/>
                </a:solidFill>
                <a:latin typeface="Menlo"/>
              </a:rPr>
              <a:t/>
            </a:r>
            <a:br>
              <a:rPr lang="en-US" sz="1600" dirty="0">
                <a:solidFill>
                  <a:srgbClr val="00006D"/>
                </a:solidFill>
                <a:latin typeface="Menlo"/>
              </a:rPr>
            </a:br>
            <a:endParaRPr lang="en-US" sz="1600" dirty="0">
              <a:solidFill>
                <a:srgbClr val="00006D"/>
              </a:solidFill>
              <a:latin typeface="Menlo"/>
            </a:endParaRP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407484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err="1"/>
              <a:t>Dockerfile</a:t>
            </a:r>
            <a:r>
              <a:rPr lang="fr-FR" dirty="0"/>
              <a:t> Far Jar</a:t>
            </a:r>
            <a:endParaRPr lang="en" dirty="0"/>
          </a:p>
        </p:txBody>
      </p:sp>
      <p:sp>
        <p:nvSpPr>
          <p:cNvPr id="5" name="Text Placeholder 2"/>
          <p:cNvSpPr txBox="1">
            <a:spLocks/>
          </p:cNvSpPr>
          <p:nvPr/>
        </p:nvSpPr>
        <p:spPr>
          <a:xfrm>
            <a:off x="417032" y="1227108"/>
            <a:ext cx="8426038" cy="3350367"/>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b="1" dirty="0">
                <a:solidFill>
                  <a:srgbClr val="00006D"/>
                </a:solidFill>
                <a:latin typeface="Menlo"/>
              </a:rPr>
              <a:t>FROM </a:t>
            </a:r>
            <a:r>
              <a:rPr lang="en-US" sz="1600" b="1" dirty="0">
                <a:latin typeface="Menlo"/>
              </a:rPr>
              <a:t>openjdk:8-jre-alpine</a:t>
            </a:r>
            <a:br>
              <a:rPr lang="en-US" sz="1600" b="1" dirty="0">
                <a:latin typeface="Menlo"/>
              </a:rPr>
            </a:br>
            <a:endParaRPr lang="en-US" sz="1600" dirty="0">
              <a:latin typeface="Menlo"/>
            </a:endParaRPr>
          </a:p>
          <a:p>
            <a:pPr>
              <a:spcAft>
                <a:spcPts val="0"/>
              </a:spcAft>
            </a:pPr>
            <a:r>
              <a:rPr lang="en-US" sz="1600" dirty="0">
                <a:solidFill>
                  <a:srgbClr val="00006D"/>
                </a:solidFill>
                <a:latin typeface="Menlo"/>
              </a:rPr>
              <a:t>EXPOSE </a:t>
            </a:r>
            <a:r>
              <a:rPr lang="en-US" sz="1600" dirty="0">
                <a:solidFill>
                  <a:srgbClr val="0000FE"/>
                </a:solidFill>
                <a:latin typeface="Menlo"/>
              </a:rPr>
              <a:t>8080</a:t>
            </a:r>
            <a:br>
              <a:rPr lang="en-US" sz="1600" dirty="0">
                <a:solidFill>
                  <a:srgbClr val="0000FE"/>
                </a:solidFill>
                <a:latin typeface="Menlo"/>
              </a:rPr>
            </a:br>
            <a:endParaRPr lang="en-US" sz="1600" dirty="0">
              <a:solidFill>
                <a:srgbClr val="0000FE"/>
              </a:solidFill>
              <a:latin typeface="Menlo"/>
            </a:endParaRPr>
          </a:p>
          <a:p>
            <a:pPr>
              <a:spcAft>
                <a:spcPts val="0"/>
              </a:spcAft>
            </a:pPr>
            <a:r>
              <a:rPr lang="en-US" sz="1600" dirty="0">
                <a:solidFill>
                  <a:srgbClr val="00006D"/>
                </a:solidFill>
                <a:latin typeface="Menlo"/>
              </a:rPr>
              <a:t>COPY </a:t>
            </a:r>
            <a:r>
              <a:rPr lang="en-US" sz="1600" b="1" dirty="0">
                <a:latin typeface="Menlo"/>
              </a:rPr>
              <a:t>venue-swarm.jar</a:t>
            </a:r>
            <a:r>
              <a:rPr lang="en-US" sz="1600" dirty="0">
                <a:latin typeface="Menlo"/>
              </a:rPr>
              <a:t> </a:t>
            </a:r>
            <a:r>
              <a:rPr lang="en-US" sz="1600" dirty="0">
                <a:solidFill>
                  <a:srgbClr val="00006D"/>
                </a:solidFill>
                <a:latin typeface="Menlo"/>
              </a:rPr>
              <a:t>/</a:t>
            </a:r>
            <a:r>
              <a:rPr lang="en-US" sz="1600" dirty="0">
                <a:latin typeface="Menlo"/>
              </a:rPr>
              <a:t>opt</a:t>
            </a:r>
            <a:r>
              <a:rPr lang="en-US" sz="1600" dirty="0">
                <a:solidFill>
                  <a:srgbClr val="00006D"/>
                </a:solidFill>
                <a:latin typeface="Menlo"/>
              </a:rPr>
              <a:t>/</a:t>
            </a:r>
            <a:r>
              <a:rPr lang="en-US" sz="1600" dirty="0">
                <a:latin typeface="Menlo"/>
              </a:rPr>
              <a:t>venue-swarm.jar</a:t>
            </a:r>
            <a:br>
              <a:rPr lang="en-US" sz="1600" dirty="0">
                <a:latin typeface="Menlo"/>
              </a:rPr>
            </a:br>
            <a:endParaRPr lang="en-US" sz="1600" dirty="0">
              <a:latin typeface="Menlo"/>
            </a:endParaRPr>
          </a:p>
          <a:p>
            <a:pPr>
              <a:spcAft>
                <a:spcPts val="0"/>
              </a:spcAft>
            </a:pPr>
            <a:r>
              <a:rPr lang="en-US" sz="1600" b="1" dirty="0">
                <a:solidFill>
                  <a:srgbClr val="00006D"/>
                </a:solidFill>
                <a:latin typeface="Menlo"/>
              </a:rPr>
              <a:t>ENTRYPOINT </a:t>
            </a:r>
            <a:r>
              <a:rPr lang="en-US" sz="1600" b="1" dirty="0">
                <a:latin typeface="Menlo"/>
              </a:rPr>
              <a:t>[</a:t>
            </a:r>
            <a:r>
              <a:rPr lang="en-US" sz="1600" b="1" dirty="0">
                <a:solidFill>
                  <a:srgbClr val="0F7003"/>
                </a:solidFill>
                <a:latin typeface="Menlo"/>
              </a:rPr>
              <a:t>"java"</a:t>
            </a:r>
            <a:r>
              <a:rPr lang="en-US" sz="1600" b="1" dirty="0">
                <a:latin typeface="Menlo"/>
              </a:rPr>
              <a:t>, </a:t>
            </a:r>
            <a:r>
              <a:rPr lang="en-US" sz="1600" b="1" dirty="0">
                <a:solidFill>
                  <a:srgbClr val="0F7003"/>
                </a:solidFill>
                <a:latin typeface="Menlo"/>
              </a:rPr>
              <a:t>"-jar"</a:t>
            </a:r>
            <a:r>
              <a:rPr lang="en-US" sz="1600" b="1" dirty="0">
                <a:latin typeface="Menlo"/>
              </a:rPr>
              <a:t>, </a:t>
            </a:r>
            <a:r>
              <a:rPr lang="en-US" sz="1600" b="1" dirty="0">
                <a:solidFill>
                  <a:srgbClr val="0F7003"/>
                </a:solidFill>
                <a:latin typeface="Menlo"/>
              </a:rPr>
              <a:t>"/opt/venue-swarm.jar"</a:t>
            </a:r>
            <a:r>
              <a:rPr lang="en-US" sz="1600" b="1" dirty="0">
                <a:latin typeface="Menlo"/>
              </a:rPr>
              <a:t>]</a:t>
            </a: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273873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err="1"/>
              <a:t>Dockerfile</a:t>
            </a:r>
            <a:r>
              <a:rPr lang="fr-FR" dirty="0"/>
              <a:t> </a:t>
            </a:r>
            <a:r>
              <a:rPr lang="fr-FR" dirty="0" err="1"/>
              <a:t>Angular</a:t>
            </a:r>
            <a:r>
              <a:rPr lang="fr-FR" dirty="0"/>
              <a:t> Distribution</a:t>
            </a:r>
            <a:endParaRPr lang="en" dirty="0"/>
          </a:p>
        </p:txBody>
      </p:sp>
      <p:sp>
        <p:nvSpPr>
          <p:cNvPr id="5" name="Text Placeholder 2"/>
          <p:cNvSpPr txBox="1">
            <a:spLocks/>
          </p:cNvSpPr>
          <p:nvPr/>
        </p:nvSpPr>
        <p:spPr>
          <a:xfrm>
            <a:off x="417032" y="1227108"/>
            <a:ext cx="8426038" cy="3350367"/>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b="1" dirty="0">
                <a:solidFill>
                  <a:srgbClr val="00006D"/>
                </a:solidFill>
                <a:latin typeface="Menlo"/>
              </a:rPr>
              <a:t>FROM </a:t>
            </a:r>
            <a:r>
              <a:rPr lang="en-US" sz="1600" dirty="0" err="1">
                <a:latin typeface="Menlo"/>
              </a:rPr>
              <a:t>nginx</a:t>
            </a:r>
            <a:endParaRPr lang="en-US" sz="1600" b="1" dirty="0">
              <a:solidFill>
                <a:srgbClr val="0F7003"/>
              </a:solidFill>
              <a:latin typeface="Menlo"/>
            </a:endParaRPr>
          </a:p>
          <a:p>
            <a:endParaRPr lang="en-US" sz="1600" b="1" dirty="0">
              <a:solidFill>
                <a:srgbClr val="0F7003"/>
              </a:solidFill>
              <a:latin typeface="Menlo"/>
            </a:endParaRPr>
          </a:p>
          <a:p>
            <a:r>
              <a:rPr lang="en-US" sz="1600" b="1" dirty="0">
                <a:solidFill>
                  <a:srgbClr val="00006D"/>
                </a:solidFill>
                <a:latin typeface="Menlo"/>
              </a:rPr>
              <a:t>EXPOSE </a:t>
            </a:r>
            <a:r>
              <a:rPr lang="en-US" sz="1600" dirty="0">
                <a:solidFill>
                  <a:srgbClr val="0000FE"/>
                </a:solidFill>
                <a:latin typeface="Menlo"/>
              </a:rPr>
              <a:t>80</a:t>
            </a:r>
          </a:p>
          <a:p>
            <a:endParaRPr lang="en-US" sz="1600" b="1" dirty="0">
              <a:solidFill>
                <a:srgbClr val="0000FE"/>
              </a:solidFill>
              <a:latin typeface="Menlo"/>
            </a:endParaRPr>
          </a:p>
          <a:p>
            <a:r>
              <a:rPr lang="en-US" sz="1600" b="1" dirty="0">
                <a:solidFill>
                  <a:srgbClr val="00006D"/>
                </a:solidFill>
                <a:latin typeface="Menlo"/>
              </a:rPr>
              <a:t>COPY </a:t>
            </a:r>
            <a:r>
              <a:rPr lang="en-US" sz="1600" dirty="0">
                <a:latin typeface="Menlo"/>
              </a:rPr>
              <a:t>.</a:t>
            </a:r>
            <a:r>
              <a:rPr lang="en-US" sz="1600" b="1" dirty="0">
                <a:solidFill>
                  <a:srgbClr val="00006D"/>
                </a:solidFill>
                <a:latin typeface="Menlo"/>
              </a:rPr>
              <a:t>/</a:t>
            </a:r>
            <a:r>
              <a:rPr lang="en-US" sz="1600" dirty="0" err="1">
                <a:latin typeface="Menlo"/>
              </a:rPr>
              <a:t>dist</a:t>
            </a:r>
            <a:r>
              <a:rPr lang="en-US" sz="1600" dirty="0">
                <a:latin typeface="Menlo"/>
              </a:rPr>
              <a:t> </a:t>
            </a:r>
            <a:r>
              <a:rPr lang="en-US" sz="1600" b="1" dirty="0">
                <a:solidFill>
                  <a:srgbClr val="00006D"/>
                </a:solidFill>
                <a:latin typeface="Menlo"/>
              </a:rPr>
              <a:t>/</a:t>
            </a:r>
            <a:r>
              <a:rPr lang="en-US" sz="1600" dirty="0" err="1">
                <a:latin typeface="Menlo"/>
              </a:rPr>
              <a:t>usr</a:t>
            </a:r>
            <a:r>
              <a:rPr lang="en-US" sz="1600" b="1" dirty="0">
                <a:solidFill>
                  <a:srgbClr val="00006D"/>
                </a:solidFill>
                <a:latin typeface="Menlo"/>
              </a:rPr>
              <a:t>/</a:t>
            </a:r>
            <a:r>
              <a:rPr lang="en-US" sz="1600" dirty="0">
                <a:latin typeface="Menlo"/>
              </a:rPr>
              <a:t>share</a:t>
            </a:r>
            <a:r>
              <a:rPr lang="en-US" sz="1600" b="1" dirty="0">
                <a:solidFill>
                  <a:srgbClr val="00006D"/>
                </a:solidFill>
                <a:latin typeface="Menlo"/>
              </a:rPr>
              <a:t>/</a:t>
            </a:r>
            <a:r>
              <a:rPr lang="en-US" sz="1600" dirty="0" err="1">
                <a:latin typeface="Menlo"/>
              </a:rPr>
              <a:t>nginx</a:t>
            </a:r>
            <a:r>
              <a:rPr lang="en-US" sz="1600" b="1" dirty="0">
                <a:solidFill>
                  <a:srgbClr val="00006D"/>
                </a:solidFill>
                <a:latin typeface="Menlo"/>
              </a:rPr>
              <a:t>/</a:t>
            </a:r>
            <a:r>
              <a:rPr lang="en-US" sz="1600" dirty="0">
                <a:latin typeface="Menlo"/>
              </a:rPr>
              <a:t>html</a:t>
            </a:r>
            <a:br>
              <a:rPr lang="en-US" sz="1600" dirty="0">
                <a:latin typeface="Menlo"/>
              </a:rPr>
            </a:br>
            <a:endParaRPr lang="en-US" sz="1600" dirty="0">
              <a:latin typeface="Menlo"/>
            </a:endParaRPr>
          </a:p>
          <a:p>
            <a:pPr>
              <a:spcAft>
                <a:spcPts val="0"/>
              </a:spcAft>
            </a:pPr>
            <a:endParaRPr lang="en-US" sz="1600" b="1" dirty="0">
              <a:latin typeface="Menlo"/>
            </a:endParaRPr>
          </a:p>
        </p:txBody>
      </p:sp>
      <p:sp>
        <p:nvSpPr>
          <p:cNvPr id="6" name="Parchemin horizontal 5"/>
          <p:cNvSpPr/>
          <p:nvPr/>
        </p:nvSpPr>
        <p:spPr>
          <a:xfrm rot="2503123">
            <a:off x="7863839" y="304801"/>
            <a:ext cx="1422400" cy="599440"/>
          </a:xfrm>
          <a:prstGeom prst="horizontalScroll">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b="1" dirty="0"/>
              <a:t>Front</a:t>
            </a:r>
          </a:p>
        </p:txBody>
      </p:sp>
    </p:spTree>
    <p:extLst>
      <p:ext uri="{BB962C8B-B14F-4D97-AF65-F5344CB8AC3E}">
        <p14:creationId xmlns:p14="http://schemas.microsoft.com/office/powerpoint/2010/main" val="147368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err="1"/>
              <a:t>Skinny</a:t>
            </a:r>
            <a:r>
              <a:rPr lang="fr-FR" dirty="0"/>
              <a:t> </a:t>
            </a:r>
            <a:r>
              <a:rPr lang="fr-FR" dirty="0" err="1"/>
              <a:t>War</a:t>
            </a:r>
            <a:r>
              <a:rPr lang="fr-FR" dirty="0"/>
              <a:t> Image</a:t>
            </a:r>
          </a:p>
          <a:p>
            <a:r>
              <a:rPr lang="fr-FR" dirty="0"/>
              <a:t>Fat Jar Image</a:t>
            </a:r>
          </a:p>
        </p:txBody>
      </p:sp>
      <p:pic>
        <p:nvPicPr>
          <p:cNvPr id="3" name="Image 2" descr="Docker_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108" y="1310639"/>
            <a:ext cx="1554470" cy="890813"/>
          </a:xfrm>
          <a:prstGeom prst="rect">
            <a:avLst/>
          </a:prstGeom>
        </p:spPr>
      </p:pic>
    </p:spTree>
    <p:extLst>
      <p:ext uri="{BB962C8B-B14F-4D97-AF65-F5344CB8AC3E}">
        <p14:creationId xmlns:p14="http://schemas.microsoft.com/office/powerpoint/2010/main" val="294815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16991" y="361816"/>
            <a:ext cx="2540131" cy="2724290"/>
          </a:xfrm>
          <a:prstGeom prst="rect">
            <a:avLst/>
          </a:prstGeom>
        </p:spPr>
      </p:pic>
    </p:spTree>
    <p:extLst>
      <p:ext uri="{BB962C8B-B14F-4D97-AF65-F5344CB8AC3E}">
        <p14:creationId xmlns:p14="http://schemas.microsoft.com/office/powerpoint/2010/main" val="2299824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1" descr="https://raw.githubusercontent.com/angular/angular.io/master/public/resources/images/logos/standard/shield-lar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016" y="1277983"/>
            <a:ext cx="2002195" cy="217629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Heart 8"/>
          <p:cNvSpPr/>
          <p:nvPr/>
        </p:nvSpPr>
        <p:spPr>
          <a:xfrm>
            <a:off x="3744743" y="1767123"/>
            <a:ext cx="1396314" cy="1345009"/>
          </a:xfrm>
          <a:prstGeom prst="hear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p:cNvPicPr>
            <a:picLocks noChangeAspect="1"/>
          </p:cNvPicPr>
          <p:nvPr/>
        </p:nvPicPr>
        <p:blipFill>
          <a:blip r:embed="rId3"/>
          <a:stretch>
            <a:fillRect/>
          </a:stretch>
        </p:blipFill>
        <p:spPr>
          <a:xfrm>
            <a:off x="5700128" y="1399004"/>
            <a:ext cx="1837127" cy="1837127"/>
          </a:xfrm>
          <a:prstGeom prst="rect">
            <a:avLst/>
          </a:prstGeom>
        </p:spPr>
      </p:pic>
    </p:spTree>
    <p:extLst>
      <p:ext uri="{BB962C8B-B14F-4D97-AF65-F5344CB8AC3E}">
        <p14:creationId xmlns:p14="http://schemas.microsoft.com/office/powerpoint/2010/main" val="24044791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 In a nutshell</a:t>
            </a:r>
          </a:p>
        </p:txBody>
      </p:sp>
      <p:sp>
        <p:nvSpPr>
          <p:cNvPr id="3" name="Content Placeholder 2"/>
          <p:cNvSpPr>
            <a:spLocks noGrp="1"/>
          </p:cNvSpPr>
          <p:nvPr>
            <p:ph type="body" sz="quarter" idx="13"/>
          </p:nvPr>
        </p:nvSpPr>
        <p:spPr/>
        <p:txBody>
          <a:bodyPr/>
          <a:lstStyle/>
          <a:p>
            <a:r>
              <a:rPr lang="en-US" dirty="0"/>
              <a:t>Modules</a:t>
            </a:r>
          </a:p>
          <a:p>
            <a:r>
              <a:rPr lang="en-US" dirty="0"/>
              <a:t>Components</a:t>
            </a:r>
          </a:p>
          <a:p>
            <a:r>
              <a:rPr lang="en-US" dirty="0"/>
              <a:t>Services</a:t>
            </a:r>
          </a:p>
          <a:p>
            <a:endParaRPr lang="en-US" dirty="0"/>
          </a:p>
        </p:txBody>
      </p:sp>
      <p:pic>
        <p:nvPicPr>
          <p:cNvPr id="1026" name="Picture 2" descr="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196" y="1479352"/>
            <a:ext cx="5986463" cy="304323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1" descr="https://raw.githubusercontent.com/angular/angular.io/master/public/resources/images/logos/standard/shield-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939" y="74128"/>
            <a:ext cx="998879" cy="10857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818727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Angular Component</a:t>
            </a:r>
          </a:p>
        </p:txBody>
      </p:sp>
      <p:pic>
        <p:nvPicPr>
          <p:cNvPr id="4" name="Picture 3"/>
          <p:cNvPicPr>
            <a:picLocks noChangeAspect="1"/>
          </p:cNvPicPr>
          <p:nvPr/>
        </p:nvPicPr>
        <p:blipFill>
          <a:blip r:embed="rId2"/>
          <a:stretch>
            <a:fillRect/>
          </a:stretch>
        </p:blipFill>
        <p:spPr>
          <a:xfrm>
            <a:off x="375389" y="1159866"/>
            <a:ext cx="6830234" cy="2962620"/>
          </a:xfrm>
          <a:prstGeom prst="rect">
            <a:avLst/>
          </a:prstGeom>
        </p:spPr>
      </p:pic>
      <p:pic>
        <p:nvPicPr>
          <p:cNvPr id="6" name="Picture 21" descr="https://raw.githubusercontent.com/angular/angular.io/master/public/resources/images/logos/standard/shield-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939" y="74128"/>
            <a:ext cx="998879" cy="10857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82358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6" name="Image 5" descr="angular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840" y="1205785"/>
            <a:ext cx="2834673" cy="3031781"/>
          </a:xfrm>
          <a:prstGeom prst="rect">
            <a:avLst/>
          </a:prstGeom>
        </p:spPr>
      </p:pic>
      <p:pic>
        <p:nvPicPr>
          <p:cNvPr id="3" name="Image 2" descr="jav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36" y="264160"/>
            <a:ext cx="2483894" cy="4554220"/>
          </a:xfrm>
          <a:prstGeom prst="rect">
            <a:avLst/>
          </a:prstGeom>
        </p:spPr>
      </p:pic>
      <p:sp>
        <p:nvSpPr>
          <p:cNvPr id="5" name="Heart 8"/>
          <p:cNvSpPr/>
          <p:nvPr/>
        </p:nvSpPr>
        <p:spPr>
          <a:xfrm>
            <a:off x="3749556" y="2178336"/>
            <a:ext cx="1396314" cy="1345009"/>
          </a:xfrm>
          <a:prstGeom prst="hear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950876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Angular Module</a:t>
            </a:r>
          </a:p>
        </p:txBody>
      </p:sp>
      <p:pic>
        <p:nvPicPr>
          <p:cNvPr id="4" name="Picture 3"/>
          <p:cNvPicPr>
            <a:picLocks noChangeAspect="1"/>
          </p:cNvPicPr>
          <p:nvPr/>
        </p:nvPicPr>
        <p:blipFill>
          <a:blip r:embed="rId2"/>
          <a:stretch>
            <a:fillRect/>
          </a:stretch>
        </p:blipFill>
        <p:spPr>
          <a:xfrm>
            <a:off x="393087" y="849058"/>
            <a:ext cx="6694881" cy="3847633"/>
          </a:xfrm>
          <a:prstGeom prst="rect">
            <a:avLst/>
          </a:prstGeom>
        </p:spPr>
      </p:pic>
      <p:pic>
        <p:nvPicPr>
          <p:cNvPr id="5" name="Picture 21" descr="https://raw.githubusercontent.com/angular/angular.io/master/public/resources/images/logos/standard/shield-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939" y="74128"/>
            <a:ext cx="998879" cy="10857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596017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Angular </a:t>
            </a:r>
            <a:r>
              <a:rPr lang="fr-FR" dirty="0" err="1"/>
              <a:t>Dependency</a:t>
            </a:r>
            <a:r>
              <a:rPr lang="fr-FR" dirty="0"/>
              <a:t> Injection</a:t>
            </a:r>
          </a:p>
        </p:txBody>
      </p:sp>
      <p:pic>
        <p:nvPicPr>
          <p:cNvPr id="4" name="Picture 3"/>
          <p:cNvPicPr>
            <a:picLocks noChangeAspect="1"/>
          </p:cNvPicPr>
          <p:nvPr/>
        </p:nvPicPr>
        <p:blipFill>
          <a:blip r:embed="rId2"/>
          <a:stretch>
            <a:fillRect/>
          </a:stretch>
        </p:blipFill>
        <p:spPr>
          <a:xfrm>
            <a:off x="859208" y="774039"/>
            <a:ext cx="5443823" cy="3902236"/>
          </a:xfrm>
          <a:prstGeom prst="rect">
            <a:avLst/>
          </a:prstGeom>
        </p:spPr>
      </p:pic>
      <p:pic>
        <p:nvPicPr>
          <p:cNvPr id="5" name="Picture 21" descr="https://raw.githubusercontent.com/angular/angular.io/master/public/resources/images/logos/standard/shield-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939" y="74128"/>
            <a:ext cx="998879" cy="10857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03433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52873" y="1269240"/>
            <a:ext cx="4744872" cy="3061316"/>
          </a:xfrm>
          <a:prstGeom prst="rect">
            <a:avLst/>
          </a:prstGeom>
        </p:spPr>
      </p:pic>
      <p:pic>
        <p:nvPicPr>
          <p:cNvPr id="5" name="Picture 4"/>
          <p:cNvPicPr>
            <a:picLocks noChangeAspect="1"/>
          </p:cNvPicPr>
          <p:nvPr/>
        </p:nvPicPr>
        <p:blipFill>
          <a:blip r:embed="rId3"/>
          <a:stretch>
            <a:fillRect/>
          </a:stretch>
        </p:blipFill>
        <p:spPr>
          <a:xfrm>
            <a:off x="145575" y="1269240"/>
            <a:ext cx="4007893" cy="2234905"/>
          </a:xfrm>
          <a:prstGeom prst="rect">
            <a:avLst/>
          </a:prstGeom>
        </p:spPr>
      </p:pic>
      <p:sp>
        <p:nvSpPr>
          <p:cNvPr id="6" name="Title 5"/>
          <p:cNvSpPr>
            <a:spLocks noGrp="1"/>
          </p:cNvSpPr>
          <p:nvPr>
            <p:ph type="title"/>
          </p:nvPr>
        </p:nvSpPr>
        <p:spPr/>
        <p:txBody>
          <a:bodyPr/>
          <a:lstStyle/>
          <a:p>
            <a:r>
              <a:rPr lang="fr-FR" dirty="0"/>
              <a:t>Angular &amp; </a:t>
            </a:r>
            <a:r>
              <a:rPr lang="fr-FR" dirty="0" err="1"/>
              <a:t>Webpack</a:t>
            </a:r>
            <a:r>
              <a:rPr lang="fr-FR" dirty="0"/>
              <a:t> </a:t>
            </a:r>
          </a:p>
        </p:txBody>
      </p:sp>
      <p:pic>
        <p:nvPicPr>
          <p:cNvPr id="7" name="Picture 21" descr="https://raw.githubusercontent.com/angular/angular.io/master/public/resources/images/logos/standard/shield-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5939" y="74128"/>
            <a:ext cx="998879" cy="10857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248091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fr-FR" dirty="0">
                <a:solidFill>
                  <a:schemeClr val="tx1"/>
                </a:solidFill>
              </a:rPr>
              <a:t>ES7 </a:t>
            </a:r>
            <a:r>
              <a:rPr lang="fr-FR" dirty="0" err="1">
                <a:solidFill>
                  <a:schemeClr val="tx1"/>
                </a:solidFill>
              </a:rPr>
              <a:t>then</a:t>
            </a:r>
            <a:r>
              <a:rPr lang="fr-FR" dirty="0">
                <a:solidFill>
                  <a:schemeClr val="tx1"/>
                </a:solidFill>
              </a:rPr>
              <a:t> ES8 </a:t>
            </a:r>
            <a:r>
              <a:rPr lang="fr-FR" dirty="0" err="1">
                <a:solidFill>
                  <a:schemeClr val="tx1"/>
                </a:solidFill>
              </a:rPr>
              <a:t>proposal</a:t>
            </a:r>
            <a:endParaRPr lang="fr-FR" dirty="0">
              <a:solidFill>
                <a:schemeClr val="tx1"/>
              </a:solidFill>
            </a:endParaRPr>
          </a:p>
        </p:txBody>
      </p:sp>
      <p:sp>
        <p:nvSpPr>
          <p:cNvPr id="12" name="Text Placeholder 11"/>
          <p:cNvSpPr>
            <a:spLocks noGrp="1"/>
          </p:cNvSpPr>
          <p:nvPr>
            <p:ph type="body" sz="quarter" idx="3"/>
          </p:nvPr>
        </p:nvSpPr>
        <p:spPr/>
        <p:txBody>
          <a:bodyPr/>
          <a:lstStyle/>
          <a:p>
            <a:r>
              <a:rPr lang="fr-FR" dirty="0" err="1"/>
              <a:t>Already</a:t>
            </a:r>
            <a:r>
              <a:rPr lang="fr-FR" dirty="0"/>
              <a:t> </a:t>
            </a:r>
            <a:r>
              <a:rPr lang="fr-FR" dirty="0" err="1"/>
              <a:t>implemented</a:t>
            </a:r>
            <a:r>
              <a:rPr lang="fr-FR" dirty="0"/>
              <a:t> in TS</a:t>
            </a:r>
            <a:endParaRPr lang="fr-FR" dirty="0">
              <a:solidFill>
                <a:schemeClr val="tx1"/>
              </a:solidFill>
            </a:endParaRPr>
          </a:p>
        </p:txBody>
      </p:sp>
      <p:sp>
        <p:nvSpPr>
          <p:cNvPr id="2" name="Title 1"/>
          <p:cNvSpPr>
            <a:spLocks noGrp="1"/>
          </p:cNvSpPr>
          <p:nvPr>
            <p:ph type="title"/>
          </p:nvPr>
        </p:nvSpPr>
        <p:spPr>
          <a:xfrm>
            <a:off x="309349" y="285750"/>
            <a:ext cx="7575111" cy="561703"/>
          </a:xfrm>
        </p:spPr>
        <p:txBody>
          <a:bodyPr>
            <a:normAutofit fontScale="90000"/>
          </a:bodyPr>
          <a:lstStyle/>
          <a:p>
            <a:r>
              <a:rPr lang="fr-FR" dirty="0" err="1"/>
              <a:t>Decorators</a:t>
            </a:r>
            <a:endParaRPr lang="fr-FR" dirty="0"/>
          </a:p>
        </p:txBody>
      </p:sp>
      <p:sp>
        <p:nvSpPr>
          <p:cNvPr id="13" name="Content Placeholder 12"/>
          <p:cNvSpPr>
            <a:spLocks noGrp="1"/>
          </p:cNvSpPr>
          <p:nvPr>
            <p:ph sz="half" idx="13"/>
          </p:nvPr>
        </p:nvSpPr>
        <p:spPr/>
        <p:txBody>
          <a:bodyPr>
            <a:normAutofit/>
          </a:bodyPr>
          <a:lstStyle/>
          <a:p>
            <a:r>
              <a:rPr lang="fr-FR" dirty="0"/>
              <a:t>Pattern </a:t>
            </a:r>
            <a:r>
              <a:rPr lang="fr-FR" dirty="0" err="1"/>
              <a:t>that</a:t>
            </a:r>
            <a:r>
              <a:rPr lang="fr-FR" dirty="0"/>
              <a:t> </a:t>
            </a:r>
            <a:r>
              <a:rPr lang="fr-FR" dirty="0" err="1"/>
              <a:t>allow</a:t>
            </a:r>
            <a:r>
              <a:rPr lang="fr-FR" dirty="0"/>
              <a:t> us to </a:t>
            </a:r>
            <a:r>
              <a:rPr lang="fr-FR" dirty="0" err="1"/>
              <a:t>extend</a:t>
            </a:r>
            <a:r>
              <a:rPr lang="fr-FR" dirty="0"/>
              <a:t> / </a:t>
            </a:r>
            <a:r>
              <a:rPr lang="fr-FR" dirty="0" err="1"/>
              <a:t>modify</a:t>
            </a:r>
            <a:r>
              <a:rPr lang="fr-FR" dirty="0"/>
              <a:t> the behavior of a class / </a:t>
            </a:r>
            <a:r>
              <a:rPr lang="fr-FR" dirty="0" err="1"/>
              <a:t>function</a:t>
            </a:r>
            <a:r>
              <a:rPr lang="fr-FR" dirty="0"/>
              <a:t> / </a:t>
            </a:r>
            <a:r>
              <a:rPr lang="fr-FR" dirty="0" err="1"/>
              <a:t>propery</a:t>
            </a:r>
            <a:endParaRPr lang="fr-FR" dirty="0"/>
          </a:p>
          <a:p>
            <a:endParaRPr lang="fr-FR" dirty="0"/>
          </a:p>
          <a:p>
            <a:endParaRPr lang="fr-FR" dirty="0"/>
          </a:p>
          <a:p>
            <a:r>
              <a:rPr lang="fr-FR" dirty="0"/>
              <a:t>As </a:t>
            </a:r>
            <a:r>
              <a:rPr lang="fr-FR" dirty="0" err="1"/>
              <a:t>you</a:t>
            </a:r>
            <a:r>
              <a:rPr lang="fr-FR" dirty="0"/>
              <a:t> </a:t>
            </a:r>
            <a:r>
              <a:rPr lang="fr-FR" dirty="0" err="1"/>
              <a:t>can</a:t>
            </a:r>
            <a:r>
              <a:rPr lang="fr-FR" dirty="0"/>
              <a:t> </a:t>
            </a:r>
            <a:r>
              <a:rPr lang="fr-FR" dirty="0" err="1"/>
              <a:t>see</a:t>
            </a:r>
            <a:r>
              <a:rPr lang="fr-FR" dirty="0"/>
              <a:t> ….</a:t>
            </a:r>
            <a:br>
              <a:rPr lang="fr-FR" dirty="0"/>
            </a:br>
            <a:r>
              <a:rPr lang="fr-FR" dirty="0" err="1"/>
              <a:t>It’s</a:t>
            </a:r>
            <a:r>
              <a:rPr lang="fr-FR" dirty="0"/>
              <a:t> </a:t>
            </a:r>
            <a:r>
              <a:rPr lang="fr-FR" dirty="0" err="1"/>
              <a:t>used</a:t>
            </a:r>
            <a:r>
              <a:rPr lang="fr-FR" dirty="0"/>
              <a:t> A LOT in </a:t>
            </a:r>
            <a:r>
              <a:rPr lang="fr-FR" dirty="0" err="1"/>
              <a:t>Angular</a:t>
            </a:r>
            <a:r>
              <a:rPr lang="fr-FR" dirty="0"/>
              <a:t> 2</a:t>
            </a:r>
          </a:p>
        </p:txBody>
      </p:sp>
      <p:pic>
        <p:nvPicPr>
          <p:cNvPr id="14" name="Content Placeholder 13"/>
          <p:cNvPicPr>
            <a:picLocks noGrp="1" noChangeAspect="1"/>
          </p:cNvPicPr>
          <p:nvPr>
            <p:ph sz="half" idx="2"/>
          </p:nvPr>
        </p:nvPicPr>
        <p:blipFill>
          <a:blip r:embed="rId2"/>
          <a:stretch>
            <a:fillRect/>
          </a:stretch>
        </p:blipFill>
        <p:spPr>
          <a:xfrm>
            <a:off x="4898827" y="1736527"/>
            <a:ext cx="3350419" cy="2500313"/>
          </a:xfrm>
          <a:prstGeom prst="rect">
            <a:avLst/>
          </a:prstGeom>
        </p:spPr>
      </p:pic>
      <p:pic>
        <p:nvPicPr>
          <p:cNvPr id="17" name="Picture 21" descr="https://raw.githubusercontent.com/angular/angular.io/master/public/resources/images/logos/standard/shield-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6124" y="3370171"/>
            <a:ext cx="722342" cy="78515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6707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fr-FR" dirty="0" err="1"/>
              <a:t>Decorators</a:t>
            </a:r>
            <a:endParaRPr lang="fr-FR" dirty="0"/>
          </a:p>
        </p:txBody>
      </p:sp>
      <p:sp>
        <p:nvSpPr>
          <p:cNvPr id="2" name="Text Placeholder 1"/>
          <p:cNvSpPr>
            <a:spLocks noGrp="1"/>
          </p:cNvSpPr>
          <p:nvPr>
            <p:ph type="body" sz="quarter" idx="13"/>
          </p:nvPr>
        </p:nvSpPr>
        <p:spPr/>
        <p:txBody>
          <a:bodyPr/>
          <a:lstStyle/>
          <a:p>
            <a:endParaRPr lang="fr-FR"/>
          </a:p>
        </p:txBody>
      </p:sp>
      <p:sp>
        <p:nvSpPr>
          <p:cNvPr id="8" name="Rectangle 7"/>
          <p:cNvSpPr/>
          <p:nvPr/>
        </p:nvSpPr>
        <p:spPr>
          <a:xfrm>
            <a:off x="919875" y="847453"/>
            <a:ext cx="7791638" cy="3893374"/>
          </a:xfrm>
          <a:prstGeom prst="rect">
            <a:avLst/>
          </a:prstGeom>
          <a:solidFill>
            <a:schemeClr val="bg1">
              <a:lumMod val="85000"/>
            </a:schemeClr>
          </a:solidFill>
        </p:spPr>
        <p:txBody>
          <a:bodyPr wrap="square">
            <a:spAutoFit/>
          </a:bodyPr>
          <a:lstStyle/>
          <a:p>
            <a:r>
              <a:rPr lang="fr-FR" sz="1300" dirty="0">
                <a:solidFill>
                  <a:srgbClr val="0000FF"/>
                </a:solidFill>
                <a:latin typeface="Menlo Regular"/>
                <a:cs typeface="Menlo Regular"/>
              </a:rPr>
              <a:t>class</a:t>
            </a:r>
            <a:r>
              <a:rPr lang="fr-FR" sz="1300" dirty="0">
                <a:latin typeface="Menlo Regular"/>
                <a:cs typeface="Menlo Regular"/>
              </a:rPr>
              <a:t> Person {</a:t>
            </a:r>
          </a:p>
          <a:p>
            <a:endParaRPr lang="fr-FR" sz="1300" dirty="0">
              <a:latin typeface="Menlo Regular"/>
              <a:cs typeface="Menlo Regular"/>
            </a:endParaRPr>
          </a:p>
          <a:p>
            <a:r>
              <a:rPr lang="fr-FR" sz="1300" dirty="0">
                <a:latin typeface="Menlo Regular"/>
                <a:cs typeface="Menlo Regular"/>
              </a:rPr>
              <a:t>    </a:t>
            </a:r>
            <a:r>
              <a:rPr lang="fr-FR" sz="1300" dirty="0">
                <a:solidFill>
                  <a:srgbClr val="0000FF"/>
                </a:solidFill>
                <a:latin typeface="Menlo Regular"/>
                <a:cs typeface="Menlo Regular"/>
              </a:rPr>
              <a:t>public</a:t>
            </a:r>
            <a:r>
              <a:rPr lang="fr-FR" sz="1300" dirty="0">
                <a:latin typeface="Menlo Regular"/>
                <a:cs typeface="Menlo Regular"/>
              </a:rPr>
              <a:t> </a:t>
            </a:r>
            <a:r>
              <a:rPr lang="fr-FR" sz="1300" dirty="0" err="1">
                <a:latin typeface="Menlo Regular"/>
                <a:cs typeface="Menlo Regular"/>
              </a:rPr>
              <a:t>lastName</a:t>
            </a:r>
            <a:r>
              <a:rPr lang="fr-FR" sz="1300" dirty="0">
                <a:latin typeface="Menlo Regular"/>
                <a:cs typeface="Menlo Regular"/>
              </a:rPr>
              <a:t>: </a:t>
            </a:r>
            <a:r>
              <a:rPr lang="fr-FR" sz="1300" dirty="0">
                <a:solidFill>
                  <a:srgbClr val="0000FF"/>
                </a:solidFill>
                <a:latin typeface="Menlo Regular"/>
                <a:cs typeface="Menlo Regular"/>
              </a:rPr>
              <a:t>string</a:t>
            </a:r>
            <a:r>
              <a:rPr lang="fr-FR" sz="1300" dirty="0">
                <a:latin typeface="Menlo Regular"/>
                <a:cs typeface="Menlo Regular"/>
              </a:rPr>
              <a:t>;</a:t>
            </a:r>
          </a:p>
          <a:p>
            <a:r>
              <a:rPr lang="fr-FR" sz="1300" dirty="0">
                <a:latin typeface="Menlo Regular"/>
                <a:cs typeface="Menlo Regular"/>
              </a:rPr>
              <a:t>    </a:t>
            </a:r>
            <a:r>
              <a:rPr lang="fr-FR" sz="1300" dirty="0">
                <a:solidFill>
                  <a:srgbClr val="0000FF"/>
                </a:solidFill>
                <a:latin typeface="Menlo Regular"/>
                <a:cs typeface="Menlo Regular"/>
              </a:rPr>
              <a:t>public</a:t>
            </a:r>
            <a:r>
              <a:rPr lang="fr-FR" sz="1300" dirty="0">
                <a:latin typeface="Menlo Regular"/>
                <a:cs typeface="Menlo Regular"/>
              </a:rPr>
              <a:t> </a:t>
            </a:r>
            <a:r>
              <a:rPr lang="fr-FR" sz="1300" dirty="0" err="1">
                <a:latin typeface="Menlo Regular"/>
                <a:cs typeface="Menlo Regular"/>
              </a:rPr>
              <a:t>firstName</a:t>
            </a:r>
            <a:r>
              <a:rPr lang="fr-FR" sz="1300" dirty="0">
                <a:latin typeface="Menlo Regular"/>
                <a:cs typeface="Menlo Regular"/>
              </a:rPr>
              <a:t>: </a:t>
            </a:r>
            <a:r>
              <a:rPr lang="fr-FR" sz="1300" dirty="0">
                <a:solidFill>
                  <a:srgbClr val="0000FF"/>
                </a:solidFill>
                <a:latin typeface="Menlo Regular"/>
                <a:cs typeface="Menlo Regular"/>
              </a:rPr>
              <a:t>string</a:t>
            </a:r>
            <a:r>
              <a:rPr lang="fr-FR" sz="1300" dirty="0">
                <a:latin typeface="Menlo Regular"/>
                <a:cs typeface="Menlo Regular"/>
              </a:rPr>
              <a:t>;</a:t>
            </a:r>
          </a:p>
          <a:p>
            <a:endParaRPr lang="fr-FR" sz="1300" dirty="0">
              <a:latin typeface="Menlo Regular"/>
              <a:cs typeface="Menlo Regular"/>
            </a:endParaRPr>
          </a:p>
          <a:p>
            <a:r>
              <a:rPr lang="fr-FR" sz="1300" dirty="0">
                <a:latin typeface="Menlo Regular"/>
                <a:cs typeface="Menlo Regular"/>
              </a:rPr>
              <a:t>    </a:t>
            </a:r>
            <a:r>
              <a:rPr lang="fr-FR" sz="1300" dirty="0" err="1">
                <a:solidFill>
                  <a:srgbClr val="0000FF"/>
                </a:solidFill>
                <a:latin typeface="Menlo Regular"/>
                <a:cs typeface="Menlo Regular"/>
              </a:rPr>
              <a:t>constructor</a:t>
            </a:r>
            <a:r>
              <a:rPr lang="fr-FR" sz="1300" dirty="0">
                <a:latin typeface="Menlo Regular"/>
                <a:cs typeface="Menlo Regular"/>
              </a:rPr>
              <a:t>(ln: </a:t>
            </a:r>
            <a:r>
              <a:rPr lang="fr-FR" sz="1300" dirty="0">
                <a:solidFill>
                  <a:srgbClr val="0000FF"/>
                </a:solidFill>
                <a:latin typeface="Menlo Regular"/>
                <a:cs typeface="Menlo Regular"/>
              </a:rPr>
              <a:t>string</a:t>
            </a:r>
            <a:r>
              <a:rPr lang="fr-FR" sz="1300" dirty="0">
                <a:latin typeface="Menlo Regular"/>
                <a:cs typeface="Menlo Regular"/>
              </a:rPr>
              <a:t>, </a:t>
            </a:r>
            <a:r>
              <a:rPr lang="fr-FR" sz="1300" dirty="0" err="1">
                <a:latin typeface="Menlo Regular"/>
                <a:cs typeface="Menlo Regular"/>
              </a:rPr>
              <a:t>fn</a:t>
            </a:r>
            <a:r>
              <a:rPr lang="fr-FR" sz="1300" dirty="0">
                <a:latin typeface="Menlo Regular"/>
                <a:cs typeface="Menlo Regular"/>
              </a:rPr>
              <a:t>: </a:t>
            </a:r>
            <a:r>
              <a:rPr lang="fr-FR" sz="1300" dirty="0">
                <a:solidFill>
                  <a:srgbClr val="0000FF"/>
                </a:solidFill>
                <a:latin typeface="Menlo Regular"/>
                <a:cs typeface="Menlo Regular"/>
              </a:rPr>
              <a:t>string</a:t>
            </a:r>
            <a:r>
              <a:rPr lang="fr-FR" sz="1300" dirty="0">
                <a:latin typeface="Menlo Regular"/>
                <a:cs typeface="Menlo Regular"/>
              </a:rPr>
              <a:t>) {</a:t>
            </a:r>
          </a:p>
          <a:p>
            <a:r>
              <a:rPr lang="fr-FR" sz="1300" dirty="0">
                <a:latin typeface="Menlo Regular"/>
                <a:cs typeface="Menlo Regular"/>
              </a:rPr>
              <a:t>        </a:t>
            </a:r>
            <a:r>
              <a:rPr lang="fr-FR" sz="1300" dirty="0" err="1">
                <a:solidFill>
                  <a:srgbClr val="0000FF"/>
                </a:solidFill>
                <a:latin typeface="Menlo Regular"/>
                <a:cs typeface="Menlo Regular"/>
              </a:rPr>
              <a:t>this</a:t>
            </a:r>
            <a:r>
              <a:rPr lang="fr-FR" sz="1300" dirty="0" err="1">
                <a:latin typeface="Menlo Regular"/>
                <a:cs typeface="Menlo Regular"/>
              </a:rPr>
              <a:t>.lastName</a:t>
            </a:r>
            <a:r>
              <a:rPr lang="fr-FR" sz="1300" dirty="0">
                <a:latin typeface="Menlo Regular"/>
                <a:cs typeface="Menlo Regular"/>
              </a:rPr>
              <a:t> = ln;</a:t>
            </a:r>
          </a:p>
          <a:p>
            <a:r>
              <a:rPr lang="fr-FR" sz="1300" dirty="0">
                <a:latin typeface="Menlo Regular"/>
                <a:cs typeface="Menlo Regular"/>
              </a:rPr>
              <a:t>        </a:t>
            </a:r>
            <a:r>
              <a:rPr lang="fr-FR" sz="1300" dirty="0" err="1">
                <a:solidFill>
                  <a:srgbClr val="0000FF"/>
                </a:solidFill>
                <a:latin typeface="Menlo Regular"/>
                <a:cs typeface="Menlo Regular"/>
              </a:rPr>
              <a:t>this</a:t>
            </a:r>
            <a:r>
              <a:rPr lang="fr-FR" sz="1300" dirty="0" err="1">
                <a:latin typeface="Menlo Regular"/>
                <a:cs typeface="Menlo Regular"/>
              </a:rPr>
              <a:t>.firstName</a:t>
            </a:r>
            <a:r>
              <a:rPr lang="fr-FR" sz="1300" dirty="0">
                <a:latin typeface="Menlo Regular"/>
                <a:cs typeface="Menlo Regular"/>
              </a:rPr>
              <a:t> = </a:t>
            </a:r>
            <a:r>
              <a:rPr lang="fr-FR" sz="1300" dirty="0" err="1">
                <a:latin typeface="Menlo Regular"/>
                <a:cs typeface="Menlo Regular"/>
              </a:rPr>
              <a:t>fn</a:t>
            </a:r>
            <a:r>
              <a:rPr lang="fr-FR" sz="1300" dirty="0">
                <a:latin typeface="Menlo Regular"/>
                <a:cs typeface="Menlo Regular"/>
              </a:rPr>
              <a:t>;</a:t>
            </a:r>
          </a:p>
          <a:p>
            <a:r>
              <a:rPr lang="fr-FR" sz="1300" dirty="0">
                <a:latin typeface="Menlo Regular"/>
                <a:cs typeface="Menlo Regular"/>
              </a:rPr>
              <a:t>    }</a:t>
            </a:r>
          </a:p>
          <a:p>
            <a:endParaRPr lang="fr-FR" sz="1300" dirty="0">
              <a:latin typeface="Menlo Regular"/>
              <a:cs typeface="Menlo Regular"/>
            </a:endParaRPr>
          </a:p>
          <a:p>
            <a:r>
              <a:rPr lang="fr-FR" sz="1300" dirty="0">
                <a:latin typeface="Menlo Regular"/>
                <a:cs typeface="Menlo Regular"/>
              </a:rPr>
              <a:t>    @log(</a:t>
            </a:r>
            <a:r>
              <a:rPr lang="fr-FR" sz="1300" dirty="0">
                <a:solidFill>
                  <a:srgbClr val="0000FF"/>
                </a:solidFill>
                <a:latin typeface="Menlo Regular"/>
                <a:cs typeface="Menlo Regular"/>
              </a:rPr>
              <a:t>false</a:t>
            </a:r>
            <a:r>
              <a:rPr lang="fr-FR" sz="1300" dirty="0">
                <a:latin typeface="Menlo Regular"/>
                <a:cs typeface="Menlo Regular"/>
              </a:rPr>
              <a:t>)</a:t>
            </a:r>
          </a:p>
          <a:p>
            <a:r>
              <a:rPr lang="fr-FR" sz="1300" dirty="0">
                <a:latin typeface="Menlo Regular"/>
                <a:cs typeface="Menlo Regular"/>
              </a:rPr>
              <a:t>    </a:t>
            </a:r>
            <a:r>
              <a:rPr lang="fr-FR" sz="1300" dirty="0">
                <a:solidFill>
                  <a:srgbClr val="0000FF"/>
                </a:solidFill>
                <a:latin typeface="Menlo Regular"/>
                <a:cs typeface="Menlo Regular"/>
              </a:rPr>
              <a:t>public</a:t>
            </a:r>
            <a:r>
              <a:rPr lang="fr-FR" sz="1300" dirty="0">
                <a:latin typeface="Menlo Regular"/>
                <a:cs typeface="Menlo Regular"/>
              </a:rPr>
              <a:t> </a:t>
            </a:r>
            <a:r>
              <a:rPr lang="fr-FR" sz="1300" dirty="0" err="1">
                <a:latin typeface="Menlo Regular"/>
                <a:cs typeface="Menlo Regular"/>
              </a:rPr>
              <a:t>getFullName</a:t>
            </a:r>
            <a:r>
              <a:rPr lang="fr-FR" sz="1300" dirty="0">
                <a:latin typeface="Menlo Regular"/>
                <a:cs typeface="Menlo Regular"/>
              </a:rPr>
              <a:t>(</a:t>
            </a:r>
            <a:r>
              <a:rPr lang="fr-FR" sz="1300" dirty="0" err="1">
                <a:latin typeface="Menlo Regular"/>
                <a:cs typeface="Menlo Regular"/>
              </a:rPr>
              <a:t>fnFirst</a:t>
            </a:r>
            <a:r>
              <a:rPr lang="fr-FR" sz="1300" dirty="0">
                <a:latin typeface="Menlo Regular"/>
                <a:cs typeface="Menlo Regular"/>
              </a:rPr>
              <a:t>: </a:t>
            </a:r>
            <a:r>
              <a:rPr lang="fr-FR" sz="1300" dirty="0" err="1">
                <a:solidFill>
                  <a:srgbClr val="0000FF"/>
                </a:solidFill>
                <a:latin typeface="Menlo Regular"/>
                <a:cs typeface="Menlo Regular"/>
              </a:rPr>
              <a:t>boolean</a:t>
            </a:r>
            <a:r>
              <a:rPr lang="fr-FR" sz="1300" dirty="0">
                <a:latin typeface="Menlo Regular"/>
                <a:cs typeface="Menlo Regular"/>
              </a:rPr>
              <a:t> = </a:t>
            </a:r>
            <a:r>
              <a:rPr lang="fr-FR" sz="1300" dirty="0" err="1">
                <a:solidFill>
                  <a:srgbClr val="0000FF"/>
                </a:solidFill>
                <a:latin typeface="Menlo Regular"/>
                <a:cs typeface="Menlo Regular"/>
              </a:rPr>
              <a:t>true</a:t>
            </a:r>
            <a:r>
              <a:rPr lang="fr-FR" sz="1300" dirty="0">
                <a:latin typeface="Menlo Regular"/>
                <a:cs typeface="Menlo Regular"/>
              </a:rPr>
              <a:t>) {</a:t>
            </a:r>
          </a:p>
          <a:p>
            <a:endParaRPr lang="fr-FR" sz="1300" dirty="0">
              <a:latin typeface="Menlo Regular"/>
              <a:cs typeface="Menlo Regular"/>
            </a:endParaRPr>
          </a:p>
          <a:p>
            <a:r>
              <a:rPr lang="fr-FR" sz="1300" dirty="0">
                <a:latin typeface="Menlo Regular"/>
                <a:cs typeface="Menlo Regular"/>
              </a:rPr>
              <a:t>        </a:t>
            </a:r>
            <a:r>
              <a:rPr lang="fr-FR" sz="1300" dirty="0">
                <a:solidFill>
                  <a:srgbClr val="0000FF"/>
                </a:solidFill>
                <a:latin typeface="Menlo Regular"/>
                <a:cs typeface="Menlo Regular"/>
              </a:rPr>
              <a:t>if</a:t>
            </a:r>
            <a:r>
              <a:rPr lang="fr-FR" sz="1300" dirty="0">
                <a:latin typeface="Menlo Regular"/>
                <a:cs typeface="Menlo Regular"/>
              </a:rPr>
              <a:t> (</a:t>
            </a:r>
            <a:r>
              <a:rPr lang="fr-FR" sz="1300" dirty="0" err="1">
                <a:latin typeface="Menlo Regular"/>
                <a:cs typeface="Menlo Regular"/>
              </a:rPr>
              <a:t>fnFirst</a:t>
            </a:r>
            <a:r>
              <a:rPr lang="fr-FR" sz="1300" dirty="0">
                <a:latin typeface="Menlo Regular"/>
                <a:cs typeface="Menlo Regular"/>
              </a:rPr>
              <a:t>)</a:t>
            </a:r>
          </a:p>
          <a:p>
            <a:r>
              <a:rPr lang="fr-FR" sz="1300" dirty="0">
                <a:latin typeface="Menlo Regular"/>
                <a:cs typeface="Menlo Regular"/>
              </a:rPr>
              <a:t>            </a:t>
            </a:r>
            <a:r>
              <a:rPr lang="fr-FR" sz="1300" dirty="0">
                <a:solidFill>
                  <a:srgbClr val="0000FF"/>
                </a:solidFill>
                <a:latin typeface="Menlo Regular"/>
                <a:cs typeface="Menlo Regular"/>
              </a:rPr>
              <a:t>return</a:t>
            </a:r>
            <a:r>
              <a:rPr lang="fr-FR" sz="1300" dirty="0">
                <a:latin typeface="Menlo Regular"/>
                <a:cs typeface="Menlo Regular"/>
              </a:rPr>
              <a:t> </a:t>
            </a:r>
            <a:r>
              <a:rPr lang="fr-FR" sz="1300" dirty="0" err="1">
                <a:solidFill>
                  <a:srgbClr val="0000FF"/>
                </a:solidFill>
                <a:latin typeface="Menlo Regular"/>
                <a:cs typeface="Menlo Regular"/>
              </a:rPr>
              <a:t>this</a:t>
            </a:r>
            <a:r>
              <a:rPr lang="fr-FR" sz="1300" dirty="0" err="1">
                <a:latin typeface="Menlo Regular"/>
                <a:cs typeface="Menlo Regular"/>
              </a:rPr>
              <a:t>.firstName</a:t>
            </a:r>
            <a:r>
              <a:rPr lang="fr-FR" sz="1300" dirty="0">
                <a:latin typeface="Menlo Regular"/>
                <a:cs typeface="Menlo Regular"/>
              </a:rPr>
              <a:t> + </a:t>
            </a:r>
            <a:r>
              <a:rPr lang="fr-FR" sz="1300" dirty="0">
                <a:solidFill>
                  <a:srgbClr val="A31515"/>
                </a:solidFill>
                <a:latin typeface="Menlo Regular"/>
                <a:cs typeface="Menlo Regular"/>
              </a:rPr>
              <a:t>" "</a:t>
            </a:r>
            <a:r>
              <a:rPr lang="fr-FR" sz="1300" dirty="0">
                <a:latin typeface="Menlo Regular"/>
                <a:cs typeface="Menlo Regular"/>
              </a:rPr>
              <a:t> + </a:t>
            </a:r>
            <a:r>
              <a:rPr lang="fr-FR" sz="1300" dirty="0" err="1">
                <a:solidFill>
                  <a:srgbClr val="0000FF"/>
                </a:solidFill>
                <a:latin typeface="Menlo Regular"/>
                <a:cs typeface="Menlo Regular"/>
              </a:rPr>
              <a:t>this</a:t>
            </a:r>
            <a:r>
              <a:rPr lang="fr-FR" sz="1300" dirty="0" err="1">
                <a:latin typeface="Menlo Regular"/>
                <a:cs typeface="Menlo Regular"/>
              </a:rPr>
              <a:t>.lastName</a:t>
            </a:r>
            <a:r>
              <a:rPr lang="fr-FR" sz="1300" dirty="0">
                <a:latin typeface="Menlo Regular"/>
                <a:cs typeface="Menlo Regular"/>
              </a:rPr>
              <a:t>;</a:t>
            </a:r>
          </a:p>
          <a:p>
            <a:r>
              <a:rPr lang="fr-FR" sz="1300" dirty="0">
                <a:latin typeface="Menlo Regular"/>
                <a:cs typeface="Menlo Regular"/>
              </a:rPr>
              <a:t>        </a:t>
            </a:r>
            <a:r>
              <a:rPr lang="fr-FR" sz="1300" dirty="0" err="1">
                <a:solidFill>
                  <a:srgbClr val="0000FF"/>
                </a:solidFill>
                <a:latin typeface="Menlo Regular"/>
                <a:cs typeface="Menlo Regular"/>
              </a:rPr>
              <a:t>else</a:t>
            </a:r>
            <a:endParaRPr lang="fr-FR" sz="1300" dirty="0">
              <a:latin typeface="Menlo Regular"/>
              <a:cs typeface="Menlo Regular"/>
            </a:endParaRPr>
          </a:p>
          <a:p>
            <a:r>
              <a:rPr lang="fr-FR" sz="1300" dirty="0">
                <a:latin typeface="Menlo Regular"/>
                <a:cs typeface="Menlo Regular"/>
              </a:rPr>
              <a:t>            </a:t>
            </a:r>
            <a:r>
              <a:rPr lang="fr-FR" sz="1300" dirty="0">
                <a:solidFill>
                  <a:srgbClr val="0000FF"/>
                </a:solidFill>
                <a:latin typeface="Menlo Regular"/>
                <a:cs typeface="Menlo Regular"/>
              </a:rPr>
              <a:t>return</a:t>
            </a:r>
            <a:r>
              <a:rPr lang="fr-FR" sz="1300" dirty="0">
                <a:latin typeface="Menlo Regular"/>
                <a:cs typeface="Menlo Regular"/>
              </a:rPr>
              <a:t> </a:t>
            </a:r>
            <a:r>
              <a:rPr lang="fr-FR" sz="1300" dirty="0" err="1">
                <a:solidFill>
                  <a:srgbClr val="0000FF"/>
                </a:solidFill>
                <a:latin typeface="Menlo Regular"/>
                <a:cs typeface="Menlo Regular"/>
              </a:rPr>
              <a:t>this</a:t>
            </a:r>
            <a:r>
              <a:rPr lang="fr-FR" sz="1300" dirty="0" err="1">
                <a:latin typeface="Menlo Regular"/>
                <a:cs typeface="Menlo Regular"/>
              </a:rPr>
              <a:t>.lastName</a:t>
            </a:r>
            <a:r>
              <a:rPr lang="fr-FR" sz="1300" dirty="0">
                <a:latin typeface="Menlo Regular"/>
                <a:cs typeface="Menlo Regular"/>
              </a:rPr>
              <a:t> + </a:t>
            </a:r>
            <a:r>
              <a:rPr lang="fr-FR" sz="1300" dirty="0">
                <a:solidFill>
                  <a:srgbClr val="A31515"/>
                </a:solidFill>
                <a:latin typeface="Menlo Regular"/>
                <a:cs typeface="Menlo Regular"/>
              </a:rPr>
              <a:t>" "</a:t>
            </a:r>
            <a:r>
              <a:rPr lang="fr-FR" sz="1300" dirty="0">
                <a:latin typeface="Menlo Regular"/>
                <a:cs typeface="Menlo Regular"/>
              </a:rPr>
              <a:t> + </a:t>
            </a:r>
            <a:r>
              <a:rPr lang="fr-FR" sz="1300" dirty="0" err="1">
                <a:solidFill>
                  <a:srgbClr val="0000FF"/>
                </a:solidFill>
                <a:latin typeface="Menlo Regular"/>
                <a:cs typeface="Menlo Regular"/>
              </a:rPr>
              <a:t>this</a:t>
            </a:r>
            <a:r>
              <a:rPr lang="fr-FR" sz="1300" dirty="0" err="1">
                <a:latin typeface="Menlo Regular"/>
                <a:cs typeface="Menlo Regular"/>
              </a:rPr>
              <a:t>.firstName</a:t>
            </a:r>
            <a:r>
              <a:rPr lang="fr-FR" sz="1300" dirty="0">
                <a:latin typeface="Menlo Regular"/>
                <a:cs typeface="Menlo Regular"/>
              </a:rPr>
              <a:t>;</a:t>
            </a:r>
          </a:p>
          <a:p>
            <a:r>
              <a:rPr lang="fr-FR" sz="1300" dirty="0">
                <a:latin typeface="Menlo Regular"/>
                <a:cs typeface="Menlo Regular"/>
              </a:rPr>
              <a:t>    }</a:t>
            </a:r>
          </a:p>
          <a:p>
            <a:r>
              <a:rPr lang="fr-FR" sz="1300" dirty="0">
                <a:latin typeface="Menlo Regular"/>
                <a:cs typeface="Menlo Regular"/>
              </a:rPr>
              <a:t>}</a:t>
            </a:r>
          </a:p>
        </p:txBody>
      </p:sp>
    </p:spTree>
    <p:extLst>
      <p:ext uri="{BB962C8B-B14F-4D97-AF65-F5344CB8AC3E}">
        <p14:creationId xmlns:p14="http://schemas.microsoft.com/office/powerpoint/2010/main" val="265412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Decorators</a:t>
            </a:r>
            <a:endParaRPr lang="fr-FR" dirty="0"/>
          </a:p>
        </p:txBody>
      </p:sp>
      <p:sp>
        <p:nvSpPr>
          <p:cNvPr id="3" name="Text Placeholder 2"/>
          <p:cNvSpPr>
            <a:spLocks noGrp="1"/>
          </p:cNvSpPr>
          <p:nvPr>
            <p:ph type="body" sz="quarter" idx="13"/>
          </p:nvPr>
        </p:nvSpPr>
        <p:spPr/>
        <p:txBody>
          <a:bodyPr/>
          <a:lstStyle/>
          <a:p>
            <a:endParaRPr lang="fr-FR"/>
          </a:p>
        </p:txBody>
      </p:sp>
      <p:sp>
        <p:nvSpPr>
          <p:cNvPr id="4" name="Rectangle 3"/>
          <p:cNvSpPr/>
          <p:nvPr/>
        </p:nvSpPr>
        <p:spPr>
          <a:xfrm>
            <a:off x="251222" y="949546"/>
            <a:ext cx="8498359" cy="3785651"/>
          </a:xfrm>
          <a:prstGeom prst="rect">
            <a:avLst/>
          </a:prstGeom>
          <a:solidFill>
            <a:schemeClr val="bg1">
              <a:lumMod val="85000"/>
            </a:schemeClr>
          </a:solidFill>
        </p:spPr>
        <p:txBody>
          <a:bodyPr wrap="square">
            <a:spAutoFit/>
          </a:bodyPr>
          <a:lstStyle/>
          <a:p>
            <a:r>
              <a:rPr lang="en-US" sz="1200" dirty="0">
                <a:solidFill>
                  <a:srgbClr val="0000FF"/>
                </a:solidFill>
                <a:latin typeface="Consolas" panose="020B0609020204030204" pitchFamily="49" charset="0"/>
              </a:rPr>
              <a:t>function</a:t>
            </a:r>
            <a:r>
              <a:rPr lang="en-US" sz="1200" dirty="0">
                <a:latin typeface="Consolas" panose="020B0609020204030204" pitchFamily="49" charset="0"/>
              </a:rPr>
              <a:t> (target: </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 </a:t>
            </a:r>
            <a:r>
              <a:rPr lang="en-US" sz="1200" dirty="0" err="1">
                <a:latin typeface="Consolas" panose="020B0609020204030204" pitchFamily="49" charset="0"/>
              </a:rPr>
              <a:t>propertyKey</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descriptor: </a:t>
            </a:r>
            <a:r>
              <a:rPr lang="en-US" sz="1200" dirty="0" err="1">
                <a:latin typeface="Consolas" panose="020B0609020204030204" pitchFamily="49" charset="0"/>
              </a:rPr>
              <a:t>PropertyDescriptor</a:t>
            </a:r>
            <a:r>
              <a:rPr lang="en-US" sz="1200" dirty="0">
                <a:latin typeface="Consolas" panose="020B0609020204030204" pitchFamily="49" charset="0"/>
              </a:rPr>
              <a:t>) {</a:t>
            </a:r>
          </a:p>
          <a:p>
            <a:endParaRPr lang="fr-FR" sz="1200" dirty="0">
              <a:latin typeface="Consolas" panose="020B0609020204030204" pitchFamily="49" charset="0"/>
            </a:endParaRPr>
          </a:p>
          <a:p>
            <a:r>
              <a:rPr lang="fr-FR" sz="1200" dirty="0">
                <a:latin typeface="Consolas" panose="020B0609020204030204" pitchFamily="49" charset="0"/>
              </a:rPr>
              <a:t>        </a:t>
            </a:r>
            <a:r>
              <a:rPr lang="fr-FR" sz="1200" dirty="0">
                <a:solidFill>
                  <a:srgbClr val="0000FF"/>
                </a:solidFill>
                <a:latin typeface="Consolas" panose="020B0609020204030204" pitchFamily="49" charset="0"/>
              </a:rPr>
              <a:t>var</a:t>
            </a:r>
            <a:r>
              <a:rPr lang="fr-FR" sz="1200" dirty="0">
                <a:latin typeface="Consolas" panose="020B0609020204030204" pitchFamily="49" charset="0"/>
              </a:rPr>
              <a:t> </a:t>
            </a:r>
            <a:r>
              <a:rPr lang="fr-FR" sz="1200" dirty="0" err="1">
                <a:latin typeface="Consolas" panose="020B0609020204030204" pitchFamily="49" charset="0"/>
              </a:rPr>
              <a:t>desc</a:t>
            </a:r>
            <a:r>
              <a:rPr lang="fr-FR" sz="1200" dirty="0">
                <a:latin typeface="Consolas" panose="020B0609020204030204" pitchFamily="49" charset="0"/>
              </a:rPr>
              <a:t> = {</a:t>
            </a:r>
          </a:p>
          <a:p>
            <a:r>
              <a:rPr lang="fr-FR" sz="1200" dirty="0">
                <a:latin typeface="Consolas" panose="020B0609020204030204" pitchFamily="49" charset="0"/>
              </a:rPr>
              <a:t>            value: </a:t>
            </a:r>
            <a:r>
              <a:rPr lang="fr-FR" sz="1200" dirty="0" err="1">
                <a:solidFill>
                  <a:srgbClr val="0000FF"/>
                </a:solidFill>
                <a:latin typeface="Consolas" panose="020B0609020204030204" pitchFamily="49" charset="0"/>
              </a:rPr>
              <a:t>function</a:t>
            </a:r>
            <a:r>
              <a:rPr lang="fr-FR" sz="1200" dirty="0">
                <a:latin typeface="Consolas" panose="020B0609020204030204" pitchFamily="49" charset="0"/>
              </a:rPr>
              <a:t> (...</a:t>
            </a:r>
            <a:r>
              <a:rPr lang="fr-FR" sz="1200" dirty="0" err="1">
                <a:latin typeface="Consolas" panose="020B0609020204030204" pitchFamily="49" charset="0"/>
              </a:rPr>
              <a:t>args</a:t>
            </a:r>
            <a:r>
              <a:rPr lang="fr-FR" sz="1200" dirty="0">
                <a:latin typeface="Consolas" panose="020B0609020204030204" pitchFamily="49" charset="0"/>
              </a:rPr>
              <a:t>: </a:t>
            </a:r>
            <a:r>
              <a:rPr lang="fr-FR" sz="1200" dirty="0" err="1">
                <a:solidFill>
                  <a:srgbClr val="0000FF"/>
                </a:solidFill>
                <a:latin typeface="Consolas" panose="020B0609020204030204" pitchFamily="49" charset="0"/>
              </a:rPr>
              <a:t>any</a:t>
            </a:r>
            <a:r>
              <a:rPr lang="fr-FR" sz="1200" dirty="0">
                <a:latin typeface="Consolas" panose="020B0609020204030204" pitchFamily="49" charset="0"/>
              </a:rPr>
              <a:t>[]) {</a:t>
            </a:r>
          </a:p>
          <a:p>
            <a:endParaRPr lang="fr-FR" sz="1200" dirty="0">
              <a:latin typeface="Consolas" panose="020B0609020204030204" pitchFamily="49" charset="0"/>
            </a:endParaRPr>
          </a:p>
          <a:p>
            <a:r>
              <a:rPr lang="fr-FR" sz="1200" dirty="0">
                <a:latin typeface="Consolas" panose="020B0609020204030204" pitchFamily="49" charset="0"/>
              </a:rPr>
              <a:t>                </a:t>
            </a:r>
            <a:r>
              <a:rPr lang="fr-FR" sz="1200" dirty="0">
                <a:solidFill>
                  <a:srgbClr val="008000"/>
                </a:solidFill>
                <a:latin typeface="Consolas" panose="020B0609020204030204" pitchFamily="49" charset="0"/>
              </a:rPr>
              <a:t>// </a:t>
            </a:r>
            <a:r>
              <a:rPr lang="fr-FR" sz="1200" dirty="0" err="1">
                <a:solidFill>
                  <a:srgbClr val="008000"/>
                </a:solidFill>
                <a:latin typeface="Consolas" panose="020B0609020204030204" pitchFamily="49" charset="0"/>
              </a:rPr>
              <a:t>get</a:t>
            </a:r>
            <a:r>
              <a:rPr lang="fr-FR" sz="1200" dirty="0">
                <a:solidFill>
                  <a:srgbClr val="008000"/>
                </a:solidFill>
                <a:latin typeface="Consolas" panose="020B0609020204030204" pitchFamily="49" charset="0"/>
              </a:rPr>
              <a:t> the </a:t>
            </a:r>
            <a:r>
              <a:rPr lang="fr-FR" sz="1200" dirty="0" err="1">
                <a:solidFill>
                  <a:srgbClr val="008000"/>
                </a:solidFill>
                <a:latin typeface="Consolas" panose="020B0609020204030204" pitchFamily="49" charset="0"/>
              </a:rPr>
              <a:t>params</a:t>
            </a:r>
            <a:endParaRPr lang="fr-FR" sz="1200" dirty="0">
              <a:latin typeface="Consolas" panose="020B0609020204030204" pitchFamily="49" charset="0"/>
            </a:endParaRPr>
          </a:p>
          <a:p>
            <a:r>
              <a:rPr lang="fr-FR" sz="1200" dirty="0">
                <a:latin typeface="Consolas" panose="020B0609020204030204" pitchFamily="49" charset="0"/>
              </a:rPr>
              <a:t>                </a:t>
            </a:r>
            <a:r>
              <a:rPr lang="fr-FR" sz="1200" dirty="0">
                <a:solidFill>
                  <a:srgbClr val="0000FF"/>
                </a:solidFill>
                <a:latin typeface="Consolas" panose="020B0609020204030204" pitchFamily="49" charset="0"/>
              </a:rPr>
              <a:t>var</a:t>
            </a:r>
            <a:r>
              <a:rPr lang="fr-FR" sz="1200" dirty="0">
                <a:latin typeface="Consolas" panose="020B0609020204030204" pitchFamily="49" charset="0"/>
              </a:rPr>
              <a:t> </a:t>
            </a:r>
            <a:r>
              <a:rPr lang="fr-FR" sz="1200" dirty="0" err="1">
                <a:latin typeface="Consolas" panose="020B0609020204030204" pitchFamily="49" charset="0"/>
              </a:rPr>
              <a:t>params</a:t>
            </a:r>
            <a:r>
              <a:rPr lang="fr-FR" sz="1200" dirty="0">
                <a:latin typeface="Consolas" panose="020B0609020204030204" pitchFamily="49" charset="0"/>
              </a:rPr>
              <a:t> = </a:t>
            </a:r>
            <a:r>
              <a:rPr lang="fr-FR" sz="1200" dirty="0" err="1">
                <a:latin typeface="Consolas" panose="020B0609020204030204" pitchFamily="49" charset="0"/>
              </a:rPr>
              <a:t>args.map</a:t>
            </a:r>
            <a:r>
              <a:rPr lang="fr-FR" sz="1200" dirty="0">
                <a:latin typeface="Consolas" panose="020B0609020204030204" pitchFamily="49" charset="0"/>
              </a:rPr>
              <a:t>(</a:t>
            </a:r>
            <a:r>
              <a:rPr lang="fr-FR" sz="1200" dirty="0" err="1">
                <a:latin typeface="Consolas" panose="020B0609020204030204" pitchFamily="49" charset="0"/>
              </a:rPr>
              <a:t>arg</a:t>
            </a:r>
            <a:r>
              <a:rPr lang="fr-FR" sz="1200" dirty="0">
                <a:latin typeface="Consolas" panose="020B0609020204030204" pitchFamily="49" charset="0"/>
              </a:rPr>
              <a:t> =&gt; </a:t>
            </a:r>
            <a:r>
              <a:rPr lang="fr-FR" sz="1200" dirty="0" err="1">
                <a:latin typeface="Consolas" panose="020B0609020204030204" pitchFamily="49" charset="0"/>
              </a:rPr>
              <a:t>JSON.stringify</a:t>
            </a:r>
            <a:r>
              <a:rPr lang="fr-FR" sz="1200" dirty="0">
                <a:latin typeface="Consolas" panose="020B0609020204030204" pitchFamily="49" charset="0"/>
              </a:rPr>
              <a:t>(</a:t>
            </a:r>
            <a:r>
              <a:rPr lang="fr-FR" sz="1200" dirty="0" err="1">
                <a:latin typeface="Consolas" panose="020B0609020204030204" pitchFamily="49" charset="0"/>
              </a:rPr>
              <a:t>arg</a:t>
            </a:r>
            <a:r>
              <a:rPr lang="fr-FR" sz="1200" dirty="0">
                <a:latin typeface="Consolas" panose="020B0609020204030204" pitchFamily="49" charset="0"/>
              </a:rPr>
              <a:t>)).</a:t>
            </a:r>
            <a:r>
              <a:rPr lang="fr-FR" sz="1200" dirty="0" err="1">
                <a:latin typeface="Consolas" panose="020B0609020204030204" pitchFamily="49" charset="0"/>
              </a:rPr>
              <a:t>join</a:t>
            </a:r>
            <a:r>
              <a:rPr lang="fr-FR" sz="1200" dirty="0">
                <a:latin typeface="Consolas" panose="020B0609020204030204" pitchFamily="49" charset="0"/>
              </a:rPr>
              <a:t>();</a:t>
            </a:r>
          </a:p>
          <a:p>
            <a:endParaRPr lang="fr-FR" sz="1200" dirty="0">
              <a:latin typeface="Consolas" panose="020B0609020204030204" pitchFamily="49" charset="0"/>
            </a:endParaRPr>
          </a:p>
          <a:p>
            <a:r>
              <a:rPr lang="fr-FR" sz="1200" dirty="0">
                <a:latin typeface="Consolas" panose="020B0609020204030204" pitchFamily="49" charset="0"/>
              </a:rPr>
              <a:t>                </a:t>
            </a:r>
            <a:r>
              <a:rPr lang="fr-FR" sz="1200" dirty="0">
                <a:solidFill>
                  <a:srgbClr val="008000"/>
                </a:solidFill>
                <a:latin typeface="Consolas" panose="020B0609020204030204" pitchFamily="49" charset="0"/>
              </a:rPr>
              <a:t>// </a:t>
            </a:r>
            <a:r>
              <a:rPr lang="fr-FR" sz="1200" dirty="0" err="1">
                <a:solidFill>
                  <a:srgbClr val="008000"/>
                </a:solidFill>
                <a:latin typeface="Consolas" panose="020B0609020204030204" pitchFamily="49" charset="0"/>
              </a:rPr>
              <a:t>get</a:t>
            </a:r>
            <a:r>
              <a:rPr lang="fr-FR" sz="1200" dirty="0">
                <a:solidFill>
                  <a:srgbClr val="008000"/>
                </a:solidFill>
                <a:latin typeface="Consolas" panose="020B0609020204030204" pitchFamily="49" charset="0"/>
              </a:rPr>
              <a:t> the </a:t>
            </a:r>
            <a:r>
              <a:rPr lang="fr-FR" sz="1200" dirty="0" err="1">
                <a:solidFill>
                  <a:srgbClr val="008000"/>
                </a:solidFill>
                <a:latin typeface="Consolas" panose="020B0609020204030204" pitchFamily="49" charset="0"/>
              </a:rPr>
              <a:t>result</a:t>
            </a:r>
            <a:r>
              <a:rPr lang="fr-FR" sz="1200" dirty="0">
                <a:solidFill>
                  <a:srgbClr val="008000"/>
                </a:solidFill>
                <a:latin typeface="Consolas" panose="020B0609020204030204" pitchFamily="49" charset="0"/>
              </a:rPr>
              <a:t>           </a:t>
            </a:r>
            <a:endParaRPr lang="fr-FR" sz="1200" dirty="0">
              <a:latin typeface="Consolas" panose="020B0609020204030204" pitchFamily="49" charset="0"/>
            </a:endParaRPr>
          </a:p>
          <a:p>
            <a:r>
              <a:rPr lang="fr-FR" sz="1200" dirty="0">
                <a:latin typeface="Consolas" panose="020B0609020204030204" pitchFamily="49" charset="0"/>
              </a:rPr>
              <a:t>                </a:t>
            </a:r>
            <a:r>
              <a:rPr lang="fr-FR" sz="1200" dirty="0">
                <a:solidFill>
                  <a:srgbClr val="0000FF"/>
                </a:solidFill>
                <a:latin typeface="Consolas" panose="020B0609020204030204" pitchFamily="49" charset="0"/>
              </a:rPr>
              <a:t>var</a:t>
            </a:r>
            <a:r>
              <a:rPr lang="fr-FR" sz="1200" dirty="0">
                <a:latin typeface="Consolas" panose="020B0609020204030204" pitchFamily="49" charset="0"/>
              </a:rPr>
              <a:t> </a:t>
            </a:r>
            <a:r>
              <a:rPr lang="fr-FR" sz="1200" dirty="0" err="1">
                <a:latin typeface="Consolas" panose="020B0609020204030204" pitchFamily="49" charset="0"/>
              </a:rPr>
              <a:t>result</a:t>
            </a:r>
            <a:r>
              <a:rPr lang="fr-FR" sz="1200" dirty="0">
                <a:latin typeface="Consolas" panose="020B0609020204030204" pitchFamily="49" charset="0"/>
              </a:rPr>
              <a:t> = </a:t>
            </a:r>
            <a:r>
              <a:rPr lang="fr-FR" sz="1200" dirty="0" err="1">
                <a:latin typeface="Consolas" panose="020B0609020204030204" pitchFamily="49" charset="0"/>
              </a:rPr>
              <a:t>descriptor.value.apply</a:t>
            </a:r>
            <a:r>
              <a:rPr lang="fr-FR" sz="1200" dirty="0">
                <a:latin typeface="Consolas" panose="020B0609020204030204" pitchFamily="49" charset="0"/>
              </a:rPr>
              <a:t>(</a:t>
            </a:r>
            <a:r>
              <a:rPr lang="fr-FR" sz="1200" dirty="0" err="1">
                <a:solidFill>
                  <a:srgbClr val="0000FF"/>
                </a:solidFill>
                <a:latin typeface="Consolas" panose="020B0609020204030204" pitchFamily="49" charset="0"/>
              </a:rPr>
              <a:t>this</a:t>
            </a:r>
            <a:r>
              <a:rPr lang="fr-FR" sz="1200" dirty="0">
                <a:latin typeface="Consolas" panose="020B0609020204030204" pitchFamily="49" charset="0"/>
              </a:rPr>
              <a:t>, </a:t>
            </a:r>
            <a:r>
              <a:rPr lang="fr-FR" sz="1200" dirty="0" err="1">
                <a:latin typeface="Consolas" panose="020B0609020204030204" pitchFamily="49" charset="0"/>
              </a:rPr>
              <a:t>args</a:t>
            </a:r>
            <a:r>
              <a:rPr lang="fr-FR" sz="1200" dirty="0">
                <a:latin typeface="Consolas" panose="020B0609020204030204" pitchFamily="49" charset="0"/>
              </a:rPr>
              <a:t>);</a:t>
            </a:r>
          </a:p>
          <a:p>
            <a:r>
              <a:rPr lang="fr-FR" sz="1200" dirty="0">
                <a:latin typeface="Consolas" panose="020B0609020204030204" pitchFamily="49" charset="0"/>
              </a:rPr>
              <a:t>                </a:t>
            </a:r>
            <a:r>
              <a:rPr lang="fr-FR" sz="1200" dirty="0">
                <a:solidFill>
                  <a:srgbClr val="0000FF"/>
                </a:solidFill>
                <a:latin typeface="Consolas" panose="020B0609020204030204" pitchFamily="49" charset="0"/>
              </a:rPr>
              <a:t>var</a:t>
            </a:r>
            <a:r>
              <a:rPr lang="fr-FR" sz="1200" dirty="0">
                <a:latin typeface="Consolas" panose="020B0609020204030204" pitchFamily="49" charset="0"/>
              </a:rPr>
              <a:t> </a:t>
            </a:r>
            <a:r>
              <a:rPr lang="fr-FR" sz="1200" dirty="0" err="1">
                <a:latin typeface="Consolas" panose="020B0609020204030204" pitchFamily="49" charset="0"/>
              </a:rPr>
              <a:t>resultString</a:t>
            </a:r>
            <a:r>
              <a:rPr lang="fr-FR" sz="1200" dirty="0">
                <a:latin typeface="Consolas" panose="020B0609020204030204" pitchFamily="49" charset="0"/>
              </a:rPr>
              <a:t> = </a:t>
            </a:r>
            <a:r>
              <a:rPr lang="fr-FR" sz="1200" dirty="0" err="1">
                <a:latin typeface="Consolas" panose="020B0609020204030204" pitchFamily="49" charset="0"/>
              </a:rPr>
              <a:t>JSON.stringify</a:t>
            </a:r>
            <a:r>
              <a:rPr lang="fr-FR" sz="1200" dirty="0">
                <a:latin typeface="Consolas" panose="020B0609020204030204" pitchFamily="49" charset="0"/>
              </a:rPr>
              <a:t>(</a:t>
            </a:r>
            <a:r>
              <a:rPr lang="fr-FR" sz="1200" dirty="0" err="1">
                <a:latin typeface="Consolas" panose="020B0609020204030204" pitchFamily="49" charset="0"/>
              </a:rPr>
              <a:t>result</a:t>
            </a:r>
            <a:r>
              <a:rPr lang="fr-FR" sz="1200" dirty="0">
                <a:latin typeface="Consolas" panose="020B0609020204030204" pitchFamily="49" charset="0"/>
              </a:rPr>
              <a:t>);</a:t>
            </a:r>
          </a:p>
          <a:p>
            <a:endParaRPr lang="fr-FR" sz="1200" dirty="0">
              <a:latin typeface="Consolas" panose="020B0609020204030204" pitchFamily="49" charset="0"/>
            </a:endParaRPr>
          </a:p>
          <a:p>
            <a:r>
              <a:rPr lang="fr-FR" sz="1200" dirty="0">
                <a:latin typeface="Consolas" panose="020B0609020204030204" pitchFamily="49" charset="0"/>
              </a:rPr>
              <a:t>		   console.log(</a:t>
            </a:r>
            <a:r>
              <a:rPr lang="fr-FR" sz="1200" dirty="0">
                <a:solidFill>
                  <a:srgbClr val="A31515"/>
                </a:solidFill>
                <a:latin typeface="Consolas" panose="020B0609020204030204" pitchFamily="49" charset="0"/>
              </a:rPr>
              <a:t>`</a:t>
            </a:r>
            <a:r>
              <a:rPr lang="fr-FR" sz="1200" dirty="0" err="1">
                <a:solidFill>
                  <a:srgbClr val="A31515"/>
                </a:solidFill>
                <a:latin typeface="Consolas" panose="020B0609020204030204" pitchFamily="49" charset="0"/>
              </a:rPr>
              <a:t>function</a:t>
            </a:r>
            <a:r>
              <a:rPr lang="fr-FR" sz="1200" dirty="0">
                <a:solidFill>
                  <a:srgbClr val="A31515"/>
                </a:solidFill>
                <a:latin typeface="Consolas" panose="020B0609020204030204" pitchFamily="49" charset="0"/>
              </a:rPr>
              <a:t> ${</a:t>
            </a:r>
            <a:r>
              <a:rPr lang="fr-FR" sz="1200" dirty="0" err="1">
                <a:latin typeface="Consolas" panose="020B0609020204030204" pitchFamily="49" charset="0"/>
              </a:rPr>
              <a:t>propertyKey</a:t>
            </a:r>
            <a:r>
              <a:rPr lang="fr-FR" sz="1200" dirty="0">
                <a:solidFill>
                  <a:srgbClr val="A31515"/>
                </a:solidFill>
                <a:latin typeface="Consolas" panose="020B0609020204030204" pitchFamily="49" charset="0"/>
              </a:rPr>
              <a:t>} </a:t>
            </a:r>
            <a:r>
              <a:rPr lang="fr-FR" sz="1200" dirty="0" err="1">
                <a:solidFill>
                  <a:srgbClr val="A31515"/>
                </a:solidFill>
                <a:latin typeface="Consolas" panose="020B0609020204030204" pitchFamily="49" charset="0"/>
              </a:rPr>
              <a:t>invoked</a:t>
            </a:r>
            <a:r>
              <a:rPr lang="fr-FR" sz="1200" dirty="0">
                <a:solidFill>
                  <a:srgbClr val="A31515"/>
                </a:solidFill>
                <a:latin typeface="Consolas" panose="020B0609020204030204" pitchFamily="49" charset="0"/>
              </a:rPr>
              <a:t>. </a:t>
            </a:r>
            <a:r>
              <a:rPr lang="fr-FR" sz="1200" dirty="0" err="1">
                <a:solidFill>
                  <a:srgbClr val="A31515"/>
                </a:solidFill>
                <a:latin typeface="Consolas" panose="020B0609020204030204" pitchFamily="49" charset="0"/>
              </a:rPr>
              <a:t>Params</a:t>
            </a:r>
            <a:r>
              <a:rPr lang="fr-FR" sz="1200" dirty="0">
                <a:solidFill>
                  <a:srgbClr val="A31515"/>
                </a:solidFill>
                <a:latin typeface="Consolas" panose="020B0609020204030204" pitchFamily="49" charset="0"/>
              </a:rPr>
              <a:t>: ${</a:t>
            </a:r>
            <a:r>
              <a:rPr lang="fr-FR" sz="1200" dirty="0" err="1">
                <a:latin typeface="Consolas" panose="020B0609020204030204" pitchFamily="49" charset="0"/>
              </a:rPr>
              <a:t>params</a:t>
            </a:r>
            <a:r>
              <a:rPr lang="fr-FR" sz="1200" dirty="0">
                <a:solidFill>
                  <a:srgbClr val="A31515"/>
                </a:solidFill>
                <a:latin typeface="Consolas" panose="020B0609020204030204" pitchFamily="49" charset="0"/>
              </a:rPr>
              <a:t>}. </a:t>
            </a:r>
            <a:r>
              <a:rPr lang="fr-FR" sz="1200" dirty="0" err="1">
                <a:solidFill>
                  <a:srgbClr val="A31515"/>
                </a:solidFill>
                <a:latin typeface="Consolas" panose="020B0609020204030204" pitchFamily="49" charset="0"/>
              </a:rPr>
              <a:t>Result</a:t>
            </a:r>
            <a:r>
              <a:rPr lang="fr-FR" sz="1200" dirty="0">
                <a:solidFill>
                  <a:srgbClr val="A31515"/>
                </a:solidFill>
                <a:latin typeface="Consolas" panose="020B0609020204030204" pitchFamily="49" charset="0"/>
              </a:rPr>
              <a:t>:                              						  ${</a:t>
            </a:r>
            <a:r>
              <a:rPr lang="fr-FR" sz="1200" dirty="0" err="1">
                <a:latin typeface="Consolas" panose="020B0609020204030204" pitchFamily="49" charset="0"/>
              </a:rPr>
              <a:t>resultString</a:t>
            </a:r>
            <a:r>
              <a:rPr lang="fr-FR" sz="1200" dirty="0">
                <a:solidFill>
                  <a:srgbClr val="A31515"/>
                </a:solidFill>
                <a:latin typeface="Consolas" panose="020B0609020204030204" pitchFamily="49" charset="0"/>
              </a:rPr>
              <a:t>}`</a:t>
            </a:r>
            <a:r>
              <a:rPr lang="fr-FR" sz="1200" dirty="0">
                <a:latin typeface="Consolas" panose="020B0609020204030204" pitchFamily="49" charset="0"/>
              </a:rPr>
              <a:t>);</a:t>
            </a:r>
          </a:p>
          <a:p>
            <a:endParaRPr lang="fr-FR" sz="1200" dirty="0">
              <a:latin typeface="Consolas" panose="020B0609020204030204" pitchFamily="49" charset="0"/>
            </a:endParaRPr>
          </a:p>
          <a:p>
            <a:r>
              <a:rPr lang="fr-FR" sz="1200" dirty="0">
                <a:latin typeface="Consolas" panose="020B0609020204030204" pitchFamily="49" charset="0"/>
              </a:rPr>
              <a:t>                </a:t>
            </a:r>
            <a:r>
              <a:rPr lang="fr-FR" sz="1200" dirty="0">
                <a:solidFill>
                  <a:srgbClr val="0000FF"/>
                </a:solidFill>
                <a:latin typeface="Consolas" panose="020B0609020204030204" pitchFamily="49" charset="0"/>
              </a:rPr>
              <a:t>return</a:t>
            </a:r>
            <a:r>
              <a:rPr lang="fr-FR" sz="1200" dirty="0">
                <a:latin typeface="Consolas" panose="020B0609020204030204" pitchFamily="49" charset="0"/>
              </a:rPr>
              <a:t> </a:t>
            </a:r>
            <a:r>
              <a:rPr lang="fr-FR" sz="1200" dirty="0" err="1">
                <a:latin typeface="Consolas" panose="020B0609020204030204" pitchFamily="49" charset="0"/>
              </a:rPr>
              <a:t>result</a:t>
            </a:r>
            <a:r>
              <a:rPr lang="fr-FR" sz="1200" dirty="0">
                <a:latin typeface="Consolas" panose="020B0609020204030204" pitchFamily="49" charset="0"/>
              </a:rPr>
              <a:t>;</a:t>
            </a:r>
          </a:p>
          <a:p>
            <a:r>
              <a:rPr lang="fr-FR" sz="1200" dirty="0">
                <a:latin typeface="Consolas" panose="020B0609020204030204" pitchFamily="49" charset="0"/>
              </a:rPr>
              <a:t>            }</a:t>
            </a:r>
          </a:p>
          <a:p>
            <a:r>
              <a:rPr lang="fr-FR" sz="1200" dirty="0">
                <a:latin typeface="Consolas" panose="020B0609020204030204" pitchFamily="49" charset="0"/>
              </a:rPr>
              <a:t>        }</a:t>
            </a:r>
          </a:p>
          <a:p>
            <a:r>
              <a:rPr lang="fr-FR" sz="1200" dirty="0">
                <a:latin typeface="Consolas" panose="020B0609020204030204" pitchFamily="49" charset="0"/>
              </a:rPr>
              <a:t>        </a:t>
            </a:r>
            <a:r>
              <a:rPr lang="fr-FR" sz="1200" dirty="0">
                <a:solidFill>
                  <a:srgbClr val="0000FF"/>
                </a:solidFill>
                <a:latin typeface="Consolas" panose="020B0609020204030204" pitchFamily="49" charset="0"/>
              </a:rPr>
              <a:t>return</a:t>
            </a:r>
            <a:r>
              <a:rPr lang="fr-FR" sz="1200" dirty="0">
                <a:latin typeface="Consolas" panose="020B0609020204030204" pitchFamily="49" charset="0"/>
              </a:rPr>
              <a:t> </a:t>
            </a:r>
            <a:r>
              <a:rPr lang="fr-FR" sz="1200" dirty="0" err="1">
                <a:latin typeface="Consolas" panose="020B0609020204030204" pitchFamily="49" charset="0"/>
              </a:rPr>
              <a:t>desc</a:t>
            </a:r>
            <a:r>
              <a:rPr lang="fr-FR" sz="1200" dirty="0">
                <a:latin typeface="Consolas" panose="020B0609020204030204" pitchFamily="49" charset="0"/>
              </a:rPr>
              <a:t>;</a:t>
            </a:r>
          </a:p>
          <a:p>
            <a:r>
              <a:rPr lang="fr-FR" sz="1200" dirty="0">
                <a:latin typeface="Consolas" panose="020B0609020204030204" pitchFamily="49" charset="0"/>
              </a:rPr>
              <a:t>    }</a:t>
            </a:r>
            <a:endParaRPr lang="fr-FR" sz="1200" dirty="0"/>
          </a:p>
        </p:txBody>
      </p:sp>
    </p:spTree>
    <p:extLst>
      <p:ext uri="{BB962C8B-B14F-4D97-AF65-F5344CB8AC3E}">
        <p14:creationId xmlns:p14="http://schemas.microsoft.com/office/powerpoint/2010/main" val="8276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Angular CLI</a:t>
            </a:r>
          </a:p>
        </p:txBody>
      </p:sp>
      <p:sp>
        <p:nvSpPr>
          <p:cNvPr id="3" name="Text Placeholder 2"/>
          <p:cNvSpPr>
            <a:spLocks noGrp="1"/>
          </p:cNvSpPr>
          <p:nvPr>
            <p:ph type="body" sz="quarter" idx="13"/>
          </p:nvPr>
        </p:nvSpPr>
        <p:spPr/>
        <p:txBody>
          <a:bodyPr/>
          <a:lstStyle/>
          <a:p>
            <a:r>
              <a:rPr lang="fr-FR" dirty="0" err="1"/>
              <a:t>Angular</a:t>
            </a:r>
            <a:r>
              <a:rPr lang="fr-FR" dirty="0"/>
              <a:t> Command Line Interface</a:t>
            </a:r>
          </a:p>
        </p:txBody>
      </p:sp>
      <p:pic>
        <p:nvPicPr>
          <p:cNvPr id="4" name="Picture 3"/>
          <p:cNvPicPr>
            <a:picLocks noChangeAspect="1"/>
          </p:cNvPicPr>
          <p:nvPr/>
        </p:nvPicPr>
        <p:blipFill rotWithShape="1">
          <a:blip r:embed="rId2"/>
          <a:srcRect r="1059" b="2275"/>
          <a:stretch/>
        </p:blipFill>
        <p:spPr>
          <a:xfrm>
            <a:off x="2166432" y="1668720"/>
            <a:ext cx="4946324" cy="2959225"/>
          </a:xfrm>
          <a:prstGeom prst="rect">
            <a:avLst/>
          </a:prstGeom>
        </p:spPr>
      </p:pic>
      <p:pic>
        <p:nvPicPr>
          <p:cNvPr id="5" name="Picture 21" descr="https://raw.githubusercontent.com/angular/angular.io/master/public/resources/images/logos/standard/shield-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939" y="74128"/>
            <a:ext cx="998879" cy="10857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452893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a:t>Angular CLI</a:t>
            </a:r>
          </a:p>
          <a:p>
            <a:r>
              <a:rPr lang="fr-FR" dirty="0"/>
              <a:t>- Component</a:t>
            </a:r>
          </a:p>
          <a:p>
            <a:r>
              <a:rPr lang="fr-FR" dirty="0"/>
              <a:t>- Service</a:t>
            </a:r>
          </a:p>
        </p:txBody>
      </p:sp>
      <p:pic>
        <p:nvPicPr>
          <p:cNvPr id="3" name="Picture 21" descr="https://raw.githubusercontent.com/angular/angular.io/master/public/resources/images/logos/standard/shield-lar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0874" y="1219199"/>
            <a:ext cx="1109880" cy="120639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4966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Agenda</a:t>
            </a:r>
          </a:p>
        </p:txBody>
      </p:sp>
      <p:sp>
        <p:nvSpPr>
          <p:cNvPr id="110"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en" dirty="0"/>
              <a:t>Enterprise Java </a:t>
            </a:r>
            <a:r>
              <a:rPr lang="en" dirty="0" err="1"/>
              <a:t>MicroProfile</a:t>
            </a:r>
            <a:r>
              <a:rPr lang="en" dirty="0"/>
              <a:t> </a:t>
            </a:r>
            <a:endParaRPr lang="fr-FR" dirty="0"/>
          </a:p>
          <a:p>
            <a:pPr marL="571500" lvl="0" indent="-342900">
              <a:buFont typeface="Arial"/>
              <a:buChar char="•"/>
            </a:pPr>
            <a:r>
              <a:rPr lang="en" dirty="0" err="1"/>
              <a:t>TypeScript</a:t>
            </a:r>
            <a:endParaRPr lang="fr-FR" dirty="0"/>
          </a:p>
          <a:p>
            <a:pPr marL="571500" lvl="0" indent="-342900">
              <a:spcBef>
                <a:spcPts val="0"/>
              </a:spcBef>
              <a:buFont typeface="Arial"/>
              <a:buChar char="•"/>
            </a:pPr>
            <a:r>
              <a:rPr lang="fr-FR" dirty="0"/>
              <a:t>Docker</a:t>
            </a:r>
          </a:p>
          <a:p>
            <a:pPr marL="571500" lvl="0" indent="-342900">
              <a:spcBef>
                <a:spcPts val="0"/>
              </a:spcBef>
              <a:buFont typeface="Arial"/>
              <a:buChar char="•"/>
            </a:pPr>
            <a:r>
              <a:rPr lang="fr-FR" dirty="0" err="1"/>
              <a:t>Angular</a:t>
            </a:r>
            <a:r>
              <a:rPr lang="fr-FR" dirty="0"/>
              <a:t> 2</a:t>
            </a:r>
          </a:p>
          <a:p>
            <a:pPr marL="571500" lvl="0" indent="-342900">
              <a:spcBef>
                <a:spcPts val="0"/>
              </a:spcBef>
              <a:buFont typeface="Arial"/>
              <a:buChar char="•"/>
            </a:pPr>
            <a:r>
              <a:rPr lang="fr-FR" b="1" dirty="0">
                <a:solidFill>
                  <a:srgbClr val="008000"/>
                </a:solidFill>
              </a:rPr>
              <a:t>Break</a:t>
            </a:r>
            <a:endParaRPr lang="en" b="1" dirty="0">
              <a:solidFill>
                <a:srgbClr val="008000"/>
              </a:solidFill>
            </a:endParaRPr>
          </a:p>
          <a:p>
            <a:pPr marL="571500" lvl="0" indent="-342900">
              <a:buFont typeface="Arial"/>
              <a:buChar char="•"/>
            </a:pPr>
            <a:r>
              <a:rPr lang="en" dirty="0"/>
              <a:t>Exposing </a:t>
            </a:r>
            <a:r>
              <a:rPr lang="fr-FR" dirty="0"/>
              <a:t>&amp; </a:t>
            </a:r>
            <a:r>
              <a:rPr lang="fr-FR" dirty="0" err="1"/>
              <a:t>consuming</a:t>
            </a:r>
            <a:r>
              <a:rPr lang="fr-FR" dirty="0"/>
              <a:t> </a:t>
            </a:r>
            <a:r>
              <a:rPr lang="en" dirty="0"/>
              <a:t>REST </a:t>
            </a:r>
            <a:r>
              <a:rPr lang="fr-FR" dirty="0"/>
              <a:t>APIs</a:t>
            </a:r>
            <a:r>
              <a:rPr lang="en" dirty="0"/>
              <a:t> with </a:t>
            </a:r>
            <a:r>
              <a:rPr lang="fr-FR" dirty="0" err="1"/>
              <a:t>Angular</a:t>
            </a:r>
            <a:r>
              <a:rPr lang="fr-FR" dirty="0"/>
              <a:t> 2</a:t>
            </a:r>
            <a:endParaRPr lang="en" dirty="0"/>
          </a:p>
          <a:p>
            <a:pPr marL="571500" lvl="0" indent="-342900">
              <a:buFont typeface="Arial"/>
              <a:buChar char="•"/>
            </a:pPr>
            <a:r>
              <a:rPr lang="fr-FR" dirty="0"/>
              <a:t>Tips and tricks:</a:t>
            </a:r>
          </a:p>
          <a:p>
            <a:pPr marL="811213" lvl="1" indent="-274638">
              <a:buFont typeface="Arial"/>
              <a:buChar char="•"/>
            </a:pPr>
            <a:r>
              <a:rPr lang="fr-FR" dirty="0"/>
              <a:t>APIs, </a:t>
            </a:r>
            <a:r>
              <a:rPr lang="fr-FR" dirty="0" err="1"/>
              <a:t>Swagger</a:t>
            </a:r>
            <a:r>
              <a:rPr lang="fr-FR" dirty="0"/>
              <a:t>, Cors, </a:t>
            </a:r>
            <a:r>
              <a:rPr lang="fr-FR" dirty="0" err="1"/>
              <a:t>Hateoas</a:t>
            </a:r>
            <a:r>
              <a:rPr lang="fr-FR" dirty="0"/>
              <a:t>, </a:t>
            </a:r>
            <a:r>
              <a:rPr lang="fr-FR" dirty="0" err="1"/>
              <a:t>Etag</a:t>
            </a:r>
            <a:r>
              <a:rPr lang="fr-FR" dirty="0"/>
              <a:t>, JWT, </a:t>
            </a:r>
            <a:r>
              <a:rPr lang="fr-FR" dirty="0" err="1"/>
              <a:t>Scaling</a:t>
            </a:r>
            <a:endParaRPr lang="en" dirty="0"/>
          </a:p>
        </p:txBody>
      </p:sp>
      <p:sp>
        <p:nvSpPr>
          <p:cNvPr id="2" name="Flèche vers le bas 1"/>
          <p:cNvSpPr/>
          <p:nvPr/>
        </p:nvSpPr>
        <p:spPr>
          <a:xfrm rot="1309492">
            <a:off x="7727465" y="3292232"/>
            <a:ext cx="967154" cy="10843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ZoneTexte 2"/>
          <p:cNvSpPr txBox="1"/>
          <p:nvPr/>
        </p:nvSpPr>
        <p:spPr>
          <a:xfrm>
            <a:off x="7418154" y="2833077"/>
            <a:ext cx="1794231" cy="400110"/>
          </a:xfrm>
          <a:prstGeom prst="rect">
            <a:avLst/>
          </a:prstGeom>
          <a:noFill/>
        </p:spPr>
        <p:txBody>
          <a:bodyPr wrap="none" rtlCol="0">
            <a:spAutoFit/>
          </a:bodyPr>
          <a:lstStyle/>
          <a:p>
            <a:r>
              <a:rPr lang="en-US" sz="2000" dirty="0"/>
              <a:t>Ask questions</a:t>
            </a:r>
          </a:p>
        </p:txBody>
      </p:sp>
    </p:spTree>
    <p:extLst>
      <p:ext uri="{BB962C8B-B14F-4D97-AF65-F5344CB8AC3E}">
        <p14:creationId xmlns:p14="http://schemas.microsoft.com/office/powerpoint/2010/main" val="104762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 name="Image 2" descr="IMG_20161026154837_316127591_medi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7413"/>
            <a:ext cx="9144000" cy="609904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 name="Image 2" descr="bin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929"/>
            <a:ext cx="9144000" cy="6073254"/>
          </a:xfrm>
          <a:prstGeom prst="rect">
            <a:avLst/>
          </a:prstGeom>
        </p:spPr>
      </p:pic>
    </p:spTree>
    <p:extLst>
      <p:ext uri="{BB962C8B-B14F-4D97-AF65-F5344CB8AC3E}">
        <p14:creationId xmlns:p14="http://schemas.microsoft.com/office/powerpoint/2010/main" val="15009902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dirty="0"/>
              <a:t>Exposing REST Endpoints</a:t>
            </a:r>
          </a:p>
        </p:txBody>
      </p:sp>
      <p:pic>
        <p:nvPicPr>
          <p:cNvPr id="2" name="Image 1" descr="api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4812919"/>
          </a:xfrm>
          <a:prstGeom prst="rect">
            <a:avLst/>
          </a:prstGeom>
        </p:spPr>
      </p:pic>
    </p:spTree>
    <p:extLst>
      <p:ext uri="{BB962C8B-B14F-4D97-AF65-F5344CB8AC3E}">
        <p14:creationId xmlns:p14="http://schemas.microsoft.com/office/powerpoint/2010/main" val="2826833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err="1"/>
              <a:t>Conference</a:t>
            </a:r>
            <a:r>
              <a:rPr lang="fr-FR" dirty="0"/>
              <a:t> Micro Services</a:t>
            </a:r>
            <a:endParaRPr lang="en" dirty="0"/>
          </a:p>
        </p:txBody>
      </p:sp>
      <p:pic>
        <p:nvPicPr>
          <p:cNvPr id="3" name="Image 2" descr="servi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1562392"/>
          </a:xfrm>
          <a:prstGeom prst="rect">
            <a:avLst/>
          </a:prstGeom>
        </p:spPr>
      </p:pic>
    </p:spTree>
    <p:extLst>
      <p:ext uri="{BB962C8B-B14F-4D97-AF65-F5344CB8AC3E}">
        <p14:creationId xmlns:p14="http://schemas.microsoft.com/office/powerpoint/2010/main" val="2000659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err="1"/>
              <a:t>Exposing</a:t>
            </a:r>
            <a:r>
              <a:rPr lang="fr-FR" dirty="0"/>
              <a:t> « </a:t>
            </a:r>
            <a:r>
              <a:rPr lang="fr-FR" dirty="0" err="1"/>
              <a:t>beautiful</a:t>
            </a:r>
            <a:r>
              <a:rPr lang="fr-FR" dirty="0"/>
              <a:t> » APIs</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spcBef>
                <a:spcPts val="0"/>
              </a:spcBef>
              <a:buFont typeface="Arial"/>
              <a:buChar char="•"/>
            </a:pPr>
            <a:r>
              <a:rPr lang="fr-FR" dirty="0" err="1"/>
              <a:t>JSon:API</a:t>
            </a:r>
            <a:endParaRPr lang="fr-FR" dirty="0"/>
          </a:p>
          <a:p>
            <a:pPr marL="571500" lvl="0" indent="-342900">
              <a:spcBef>
                <a:spcPts val="0"/>
              </a:spcBef>
              <a:buFont typeface="Arial"/>
              <a:buChar char="•"/>
            </a:pPr>
            <a:r>
              <a:rPr lang="fr-FR" dirty="0" err="1"/>
              <a:t>OData</a:t>
            </a:r>
            <a:endParaRPr lang="fr-FR" dirty="0"/>
          </a:p>
          <a:p>
            <a:pPr marL="571500" lvl="0" indent="-342900">
              <a:spcBef>
                <a:spcPts val="0"/>
              </a:spcBef>
              <a:buFont typeface="Arial"/>
              <a:buChar char="•"/>
            </a:pPr>
            <a:r>
              <a:rPr lang="fr-FR" dirty="0" err="1"/>
              <a:t>Jsend</a:t>
            </a:r>
            <a:endParaRPr lang="fr-FR" dirty="0"/>
          </a:p>
          <a:p>
            <a:pPr marL="571500" lvl="0" indent="-342900">
              <a:spcBef>
                <a:spcPts val="0"/>
              </a:spcBef>
              <a:buFont typeface="Arial"/>
              <a:buChar char="•"/>
            </a:pPr>
            <a:r>
              <a:rPr lang="fr-FR" dirty="0"/>
              <a:t>HAL</a:t>
            </a:r>
          </a:p>
          <a:p>
            <a:pPr marL="571500" lvl="0" indent="-342900">
              <a:spcBef>
                <a:spcPts val="0"/>
              </a:spcBef>
              <a:buFont typeface="Arial"/>
              <a:buChar char="•"/>
            </a:pPr>
            <a:r>
              <a:rPr lang="fr-FR" dirty="0"/>
              <a:t>CPHL</a:t>
            </a:r>
          </a:p>
          <a:p>
            <a:pPr marL="571500" lvl="0" indent="-342900">
              <a:spcBef>
                <a:spcPts val="0"/>
              </a:spcBef>
              <a:buFont typeface="Arial"/>
              <a:buChar char="•"/>
            </a:pPr>
            <a:r>
              <a:rPr lang="fr-FR"/>
              <a:t>SIREN</a:t>
            </a:r>
            <a:endParaRPr lang="fr-FR" dirty="0"/>
          </a:p>
          <a:p>
            <a:pPr marL="571500" lvl="0" indent="-342900">
              <a:buFont typeface="Arial"/>
              <a:buChar char="•"/>
            </a:pPr>
            <a:r>
              <a:rPr lang="fr-FR" dirty="0" err="1"/>
              <a:t>Google’s</a:t>
            </a:r>
            <a:r>
              <a:rPr lang="fr-FR" dirty="0"/>
              <a:t> </a:t>
            </a:r>
            <a:r>
              <a:rPr lang="fr-FR" dirty="0" err="1"/>
              <a:t>JSon</a:t>
            </a:r>
            <a:r>
              <a:rPr lang="fr-FR" dirty="0"/>
              <a:t> Style Guide</a:t>
            </a:r>
          </a:p>
          <a:p>
            <a:pPr marL="571500" lvl="0" indent="-342900">
              <a:buFont typeface="Arial"/>
              <a:buChar char="•"/>
            </a:pPr>
            <a:r>
              <a:rPr lang="fr-FR" dirty="0"/>
              <a:t>Do </a:t>
            </a:r>
            <a:r>
              <a:rPr lang="fr-FR" dirty="0" err="1"/>
              <a:t>it</a:t>
            </a:r>
            <a:r>
              <a:rPr lang="fr-FR" dirty="0"/>
              <a:t> </a:t>
            </a:r>
            <a:r>
              <a:rPr lang="fr-FR" dirty="0" err="1"/>
              <a:t>your</a:t>
            </a:r>
            <a:r>
              <a:rPr lang="fr-FR" dirty="0"/>
              <a:t> </a:t>
            </a:r>
            <a:r>
              <a:rPr lang="fr-FR" dirty="0" err="1"/>
              <a:t>own</a:t>
            </a:r>
            <a:endParaRPr lang="en" dirty="0"/>
          </a:p>
        </p:txBody>
      </p:sp>
      <p:pic>
        <p:nvPicPr>
          <p:cNvPr id="4" name="Image 3" descr="jsona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560" y="892947"/>
            <a:ext cx="3901440" cy="1222138"/>
          </a:xfrm>
          <a:prstGeom prst="rect">
            <a:avLst/>
          </a:prstGeom>
        </p:spPr>
      </p:pic>
    </p:spTree>
    <p:extLst>
      <p:ext uri="{BB962C8B-B14F-4D97-AF65-F5344CB8AC3E}">
        <p14:creationId xmlns:p14="http://schemas.microsoft.com/office/powerpoint/2010/main" val="426342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 </a:t>
            </a:r>
            <a:r>
              <a:rPr lang="fr-FR" dirty="0" err="1"/>
              <a:t>Kind</a:t>
            </a:r>
            <a:r>
              <a:rPr lang="fr-FR" dirty="0"/>
              <a:t> of » </a:t>
            </a:r>
            <a:r>
              <a:rPr lang="fr-FR" dirty="0" err="1"/>
              <a:t>JSon:API</a:t>
            </a:r>
            <a:endParaRPr lang="en" dirty="0"/>
          </a:p>
        </p:txBody>
      </p:sp>
      <p:sp>
        <p:nvSpPr>
          <p:cNvPr id="5" name="Text Placeholder 2"/>
          <p:cNvSpPr txBox="1">
            <a:spLocks/>
          </p:cNvSpPr>
          <p:nvPr/>
        </p:nvSpPr>
        <p:spPr>
          <a:xfrm>
            <a:off x="417032" y="1227108"/>
            <a:ext cx="8426038" cy="3289660"/>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dirty="0">
                <a:latin typeface="Menlo"/>
              </a:rPr>
              <a:t>GET     </a:t>
            </a:r>
            <a:r>
              <a:rPr lang="en-US" sz="1600" dirty="0">
                <a:solidFill>
                  <a:srgbClr val="00006D"/>
                </a:solidFill>
                <a:latin typeface="Menlo"/>
              </a:rPr>
              <a:t>http://</a:t>
            </a:r>
            <a:r>
              <a:rPr lang="en-US" sz="1600" dirty="0">
                <a:latin typeface="Menlo"/>
              </a:rPr>
              <a:t>host</a:t>
            </a:r>
            <a:r>
              <a:rPr lang="en-US" sz="1600" dirty="0">
                <a:solidFill>
                  <a:srgbClr val="00006D"/>
                </a:solidFill>
                <a:latin typeface="Menlo"/>
              </a:rPr>
              <a:t>/</a:t>
            </a:r>
            <a:r>
              <a:rPr lang="en-US" sz="1600" dirty="0">
                <a:latin typeface="Menlo"/>
              </a:rPr>
              <a:t>schedule</a:t>
            </a:r>
            <a:r>
              <a:rPr lang="en-US" sz="1600" dirty="0">
                <a:solidFill>
                  <a:srgbClr val="00006D"/>
                </a:solidFill>
                <a:latin typeface="Menlo"/>
              </a:rPr>
              <a:t>/</a:t>
            </a:r>
            <a:r>
              <a:rPr lang="en-US" sz="1600" dirty="0" err="1">
                <a:latin typeface="Menlo"/>
              </a:rPr>
              <a:t>api</a:t>
            </a:r>
            <a:r>
              <a:rPr lang="en-US" sz="1600" dirty="0">
                <a:solidFill>
                  <a:srgbClr val="00006D"/>
                </a:solidFill>
                <a:latin typeface="Menlo"/>
              </a:rPr>
              <a:t>/</a:t>
            </a:r>
            <a:r>
              <a:rPr lang="en-US" sz="1600" dirty="0">
                <a:latin typeface="Menlo"/>
              </a:rPr>
              <a:t>session</a:t>
            </a:r>
            <a:r>
              <a:rPr lang="en-US" sz="1600" b="1" dirty="0">
                <a:latin typeface="Menlo"/>
              </a:rPr>
              <a:t>s</a:t>
            </a:r>
            <a:br>
              <a:rPr lang="en-US" sz="1600" b="1" dirty="0">
                <a:latin typeface="Menlo"/>
              </a:rPr>
            </a:br>
            <a:endParaRPr lang="en-US" sz="1600" b="1" dirty="0">
              <a:latin typeface="Menlo"/>
            </a:endParaRPr>
          </a:p>
          <a:p>
            <a:pPr>
              <a:spcAft>
                <a:spcPts val="0"/>
              </a:spcAft>
            </a:pPr>
            <a:r>
              <a:rPr lang="en-US" sz="1600" dirty="0">
                <a:latin typeface="Menlo"/>
              </a:rPr>
              <a:t>GET     </a:t>
            </a:r>
            <a:r>
              <a:rPr lang="en-US" sz="1600" dirty="0">
                <a:solidFill>
                  <a:srgbClr val="00006D"/>
                </a:solidFill>
                <a:latin typeface="Menlo"/>
              </a:rPr>
              <a:t>http://</a:t>
            </a:r>
            <a:r>
              <a:rPr lang="en-US" sz="1600" dirty="0">
                <a:latin typeface="Menlo"/>
              </a:rPr>
              <a:t>host</a:t>
            </a:r>
            <a:r>
              <a:rPr lang="en-US" sz="1600" dirty="0">
                <a:solidFill>
                  <a:srgbClr val="00006D"/>
                </a:solidFill>
                <a:latin typeface="Menlo"/>
              </a:rPr>
              <a:t>/</a:t>
            </a:r>
            <a:r>
              <a:rPr lang="en-US" sz="1600" dirty="0">
                <a:latin typeface="Menlo"/>
              </a:rPr>
              <a:t>schedule</a:t>
            </a:r>
            <a:r>
              <a:rPr lang="en-US" sz="1600" dirty="0">
                <a:solidFill>
                  <a:srgbClr val="00006D"/>
                </a:solidFill>
                <a:latin typeface="Menlo"/>
              </a:rPr>
              <a:t>/</a:t>
            </a:r>
            <a:r>
              <a:rPr lang="en-US" sz="1600" dirty="0" err="1">
                <a:latin typeface="Menlo"/>
              </a:rPr>
              <a:t>api</a:t>
            </a:r>
            <a:r>
              <a:rPr lang="en-US" sz="1600" dirty="0">
                <a:solidFill>
                  <a:srgbClr val="00006D"/>
                </a:solidFill>
                <a:latin typeface="Menlo"/>
              </a:rPr>
              <a:t>/</a:t>
            </a:r>
            <a:r>
              <a:rPr lang="en-US" sz="1600" dirty="0" err="1">
                <a:latin typeface="Menlo"/>
              </a:rPr>
              <a:t>sessions</a:t>
            </a:r>
            <a:r>
              <a:rPr lang="en-US" sz="1600" b="1" dirty="0" err="1">
                <a:latin typeface="Menlo"/>
              </a:rPr>
              <a:t>?page</a:t>
            </a:r>
            <a:r>
              <a:rPr lang="en-US" sz="1600" b="1" dirty="0">
                <a:latin typeface="Menlo"/>
              </a:rPr>
              <a:t>=2</a:t>
            </a:r>
            <a:br>
              <a:rPr lang="en-US" sz="1600" b="1" dirty="0">
                <a:latin typeface="Menlo"/>
              </a:rPr>
            </a:br>
            <a:r>
              <a:rPr lang="en-US" sz="1600" dirty="0">
                <a:latin typeface="Menlo"/>
              </a:rPr>
              <a:t>GET     </a:t>
            </a:r>
            <a:r>
              <a:rPr lang="en-US" sz="1600" dirty="0">
                <a:solidFill>
                  <a:srgbClr val="00006D"/>
                </a:solidFill>
                <a:latin typeface="Menlo"/>
              </a:rPr>
              <a:t>http://</a:t>
            </a:r>
            <a:r>
              <a:rPr lang="en-US" sz="1600" dirty="0">
                <a:latin typeface="Menlo"/>
              </a:rPr>
              <a:t>host</a:t>
            </a:r>
            <a:r>
              <a:rPr lang="en-US" sz="1600" dirty="0">
                <a:solidFill>
                  <a:srgbClr val="00006D"/>
                </a:solidFill>
                <a:latin typeface="Menlo"/>
              </a:rPr>
              <a:t>/</a:t>
            </a:r>
            <a:r>
              <a:rPr lang="en-US" sz="1600" dirty="0">
                <a:latin typeface="Menlo"/>
              </a:rPr>
              <a:t>schedule</a:t>
            </a:r>
            <a:r>
              <a:rPr lang="en-US" sz="1600" dirty="0">
                <a:solidFill>
                  <a:srgbClr val="00006D"/>
                </a:solidFill>
                <a:latin typeface="Menlo"/>
              </a:rPr>
              <a:t>/</a:t>
            </a:r>
            <a:r>
              <a:rPr lang="en-US" sz="1600" dirty="0" err="1">
                <a:latin typeface="Menlo"/>
              </a:rPr>
              <a:t>api</a:t>
            </a:r>
            <a:r>
              <a:rPr lang="en-US" sz="1600" dirty="0">
                <a:solidFill>
                  <a:srgbClr val="00006D"/>
                </a:solidFill>
                <a:latin typeface="Menlo"/>
              </a:rPr>
              <a:t>/</a:t>
            </a:r>
            <a:r>
              <a:rPr lang="en-US" sz="1600" dirty="0" err="1">
                <a:latin typeface="Menlo"/>
              </a:rPr>
              <a:t>sessions</a:t>
            </a:r>
            <a:r>
              <a:rPr lang="en-US" sz="1600" b="1" dirty="0" err="1">
                <a:latin typeface="Menlo"/>
              </a:rPr>
              <a:t>?sort</a:t>
            </a:r>
            <a:r>
              <a:rPr lang="en-US" sz="1600" b="1" dirty="0">
                <a:latin typeface="Menlo"/>
              </a:rPr>
              <a:t>=title</a:t>
            </a:r>
            <a:r>
              <a:rPr lang="en-US" sz="1600" dirty="0">
                <a:latin typeface="Menlo"/>
              </a:rPr>
              <a:t/>
            </a:r>
            <a:br>
              <a:rPr lang="en-US" sz="1600" dirty="0">
                <a:latin typeface="Menlo"/>
              </a:rPr>
            </a:br>
            <a:r>
              <a:rPr lang="en-US" sz="1600" dirty="0">
                <a:latin typeface="Menlo"/>
              </a:rPr>
              <a:t>GET     </a:t>
            </a:r>
            <a:r>
              <a:rPr lang="en-US" sz="1600" dirty="0">
                <a:solidFill>
                  <a:srgbClr val="00006D"/>
                </a:solidFill>
                <a:latin typeface="Menlo"/>
              </a:rPr>
              <a:t>http://</a:t>
            </a:r>
            <a:r>
              <a:rPr lang="en-US" sz="1600" dirty="0">
                <a:latin typeface="Menlo"/>
              </a:rPr>
              <a:t>host</a:t>
            </a:r>
            <a:r>
              <a:rPr lang="en-US" sz="1600" dirty="0">
                <a:solidFill>
                  <a:srgbClr val="00006D"/>
                </a:solidFill>
                <a:latin typeface="Menlo"/>
              </a:rPr>
              <a:t>/</a:t>
            </a:r>
            <a:r>
              <a:rPr lang="en-US" sz="1600" dirty="0">
                <a:latin typeface="Menlo"/>
              </a:rPr>
              <a:t>schedule</a:t>
            </a:r>
            <a:r>
              <a:rPr lang="en-US" sz="1600" dirty="0">
                <a:solidFill>
                  <a:srgbClr val="00006D"/>
                </a:solidFill>
                <a:latin typeface="Menlo"/>
              </a:rPr>
              <a:t>/</a:t>
            </a:r>
            <a:r>
              <a:rPr lang="en-US" sz="1600" dirty="0" err="1">
                <a:latin typeface="Menlo"/>
              </a:rPr>
              <a:t>api</a:t>
            </a:r>
            <a:r>
              <a:rPr lang="en-US" sz="1600" dirty="0">
                <a:solidFill>
                  <a:srgbClr val="00006D"/>
                </a:solidFill>
                <a:latin typeface="Menlo"/>
              </a:rPr>
              <a:t>/</a:t>
            </a:r>
            <a:r>
              <a:rPr lang="en-US" sz="1600" dirty="0" err="1">
                <a:latin typeface="Menlo"/>
              </a:rPr>
              <a:t>sessions</a:t>
            </a:r>
            <a:r>
              <a:rPr lang="en-US" sz="1600" b="1" dirty="0" err="1">
                <a:latin typeface="Menlo"/>
              </a:rPr>
              <a:t>?sort</a:t>
            </a:r>
            <a:r>
              <a:rPr lang="en-US" sz="1600" b="1" dirty="0">
                <a:latin typeface="Menlo"/>
              </a:rPr>
              <a:t>=-</a:t>
            </a:r>
            <a:r>
              <a:rPr lang="en-US" sz="1600" b="1" dirty="0" err="1">
                <a:latin typeface="Menlo"/>
              </a:rPr>
              <a:t>title,date</a:t>
            </a:r>
            <a:r>
              <a:rPr lang="en-US" sz="1600" dirty="0">
                <a:latin typeface="Menlo"/>
              </a:rPr>
              <a:t/>
            </a:r>
            <a:br>
              <a:rPr lang="en-US" sz="1600" dirty="0">
                <a:latin typeface="Menlo"/>
              </a:rPr>
            </a:br>
            <a:r>
              <a:rPr lang="en-US" sz="1600" b="1" dirty="0">
                <a:latin typeface="Menlo"/>
              </a:rPr>
              <a:t>POST</a:t>
            </a:r>
            <a:r>
              <a:rPr lang="en-US" sz="1600" dirty="0">
                <a:latin typeface="Menlo"/>
              </a:rPr>
              <a:t>    </a:t>
            </a:r>
            <a:r>
              <a:rPr lang="en-US" sz="1600" dirty="0">
                <a:solidFill>
                  <a:srgbClr val="00006D"/>
                </a:solidFill>
                <a:latin typeface="Menlo"/>
              </a:rPr>
              <a:t>http://</a:t>
            </a:r>
            <a:r>
              <a:rPr lang="en-US" sz="1600" dirty="0">
                <a:latin typeface="Menlo"/>
              </a:rPr>
              <a:t>host</a:t>
            </a:r>
            <a:r>
              <a:rPr lang="en-US" sz="1600" dirty="0">
                <a:solidFill>
                  <a:srgbClr val="00006D"/>
                </a:solidFill>
                <a:latin typeface="Menlo"/>
              </a:rPr>
              <a:t>/</a:t>
            </a:r>
            <a:r>
              <a:rPr lang="en-US" sz="1600" dirty="0">
                <a:latin typeface="Menlo"/>
              </a:rPr>
              <a:t>schedule</a:t>
            </a:r>
            <a:r>
              <a:rPr lang="en-US" sz="1600" dirty="0">
                <a:solidFill>
                  <a:srgbClr val="00006D"/>
                </a:solidFill>
                <a:latin typeface="Menlo"/>
              </a:rPr>
              <a:t>/</a:t>
            </a:r>
            <a:r>
              <a:rPr lang="en-US" sz="1600" dirty="0" err="1">
                <a:latin typeface="Menlo"/>
              </a:rPr>
              <a:t>api</a:t>
            </a:r>
            <a:r>
              <a:rPr lang="en-US" sz="1600" dirty="0">
                <a:solidFill>
                  <a:srgbClr val="00006D"/>
                </a:solidFill>
                <a:latin typeface="Menlo"/>
              </a:rPr>
              <a:t>/</a:t>
            </a:r>
            <a:r>
              <a:rPr lang="en-US" sz="1600" dirty="0">
                <a:latin typeface="Menlo"/>
              </a:rPr>
              <a:t>sessions</a:t>
            </a:r>
            <a:br>
              <a:rPr lang="en-US" sz="1600" dirty="0">
                <a:latin typeface="Menlo"/>
              </a:rPr>
            </a:br>
            <a:endParaRPr lang="en-US" sz="1600" dirty="0">
              <a:latin typeface="Menlo"/>
            </a:endParaRPr>
          </a:p>
          <a:p>
            <a:pPr>
              <a:spcAft>
                <a:spcPts val="0"/>
              </a:spcAft>
            </a:pPr>
            <a:r>
              <a:rPr lang="en-US" sz="1600" dirty="0">
                <a:latin typeface="Menlo"/>
              </a:rPr>
              <a:t>GET     </a:t>
            </a:r>
            <a:r>
              <a:rPr lang="en-US" sz="1600" dirty="0">
                <a:solidFill>
                  <a:srgbClr val="00006D"/>
                </a:solidFill>
                <a:latin typeface="Menlo"/>
              </a:rPr>
              <a:t>http://</a:t>
            </a:r>
            <a:r>
              <a:rPr lang="en-US" sz="1600" dirty="0">
                <a:latin typeface="Menlo"/>
              </a:rPr>
              <a:t>host</a:t>
            </a:r>
            <a:r>
              <a:rPr lang="en-US" sz="1600" dirty="0">
                <a:solidFill>
                  <a:srgbClr val="00006D"/>
                </a:solidFill>
                <a:latin typeface="Menlo"/>
              </a:rPr>
              <a:t>/</a:t>
            </a:r>
            <a:r>
              <a:rPr lang="en-US" sz="1600" dirty="0">
                <a:latin typeface="Menlo"/>
              </a:rPr>
              <a:t>schedule</a:t>
            </a:r>
            <a:r>
              <a:rPr lang="en-US" sz="1600" dirty="0">
                <a:solidFill>
                  <a:srgbClr val="00006D"/>
                </a:solidFill>
                <a:latin typeface="Menlo"/>
              </a:rPr>
              <a:t>/</a:t>
            </a:r>
            <a:r>
              <a:rPr lang="en-US" sz="1600" dirty="0" err="1">
                <a:latin typeface="Menlo"/>
              </a:rPr>
              <a:t>api</a:t>
            </a:r>
            <a:r>
              <a:rPr lang="en-US" sz="1600" dirty="0">
                <a:solidFill>
                  <a:srgbClr val="00006D"/>
                </a:solidFill>
                <a:latin typeface="Menlo"/>
              </a:rPr>
              <a:t>/</a:t>
            </a:r>
            <a:r>
              <a:rPr lang="en-US" sz="1600" dirty="0">
                <a:latin typeface="Menlo"/>
              </a:rPr>
              <a:t>sessions/</a:t>
            </a:r>
            <a:r>
              <a:rPr lang="en-US" sz="1600" b="1" dirty="0" err="1">
                <a:latin typeface="Menlo"/>
              </a:rPr>
              <a:t>abcd</a:t>
            </a:r>
            <a:r>
              <a:rPr lang="en-US" sz="1600" dirty="0">
                <a:latin typeface="Menlo"/>
              </a:rPr>
              <a:t/>
            </a:r>
            <a:br>
              <a:rPr lang="en-US" sz="1600" dirty="0">
                <a:latin typeface="Menlo"/>
              </a:rPr>
            </a:br>
            <a:r>
              <a:rPr lang="en-US" sz="1600" b="1" dirty="0">
                <a:latin typeface="Menlo"/>
              </a:rPr>
              <a:t>REMOVE</a:t>
            </a:r>
            <a:r>
              <a:rPr lang="en-US" sz="1600" dirty="0">
                <a:latin typeface="Menlo"/>
              </a:rPr>
              <a:t>  </a:t>
            </a:r>
            <a:r>
              <a:rPr lang="en-US" sz="1600" dirty="0">
                <a:solidFill>
                  <a:srgbClr val="00006D"/>
                </a:solidFill>
                <a:latin typeface="Menlo"/>
              </a:rPr>
              <a:t>http://</a:t>
            </a:r>
            <a:r>
              <a:rPr lang="en-US" sz="1600" dirty="0">
                <a:latin typeface="Menlo"/>
              </a:rPr>
              <a:t>host</a:t>
            </a:r>
            <a:r>
              <a:rPr lang="en-US" sz="1600" dirty="0">
                <a:solidFill>
                  <a:srgbClr val="00006D"/>
                </a:solidFill>
                <a:latin typeface="Menlo"/>
              </a:rPr>
              <a:t>/</a:t>
            </a:r>
            <a:r>
              <a:rPr lang="en-US" sz="1600" dirty="0">
                <a:latin typeface="Menlo"/>
              </a:rPr>
              <a:t>schedule</a:t>
            </a:r>
            <a:r>
              <a:rPr lang="en-US" sz="1600" dirty="0">
                <a:solidFill>
                  <a:srgbClr val="00006D"/>
                </a:solidFill>
                <a:latin typeface="Menlo"/>
              </a:rPr>
              <a:t>/</a:t>
            </a:r>
            <a:r>
              <a:rPr lang="en-US" sz="1600" dirty="0" err="1">
                <a:latin typeface="Menlo"/>
              </a:rPr>
              <a:t>api</a:t>
            </a:r>
            <a:r>
              <a:rPr lang="en-US" sz="1600" dirty="0">
                <a:solidFill>
                  <a:srgbClr val="00006D"/>
                </a:solidFill>
                <a:latin typeface="Menlo"/>
              </a:rPr>
              <a:t>/</a:t>
            </a:r>
            <a:r>
              <a:rPr lang="en-US" sz="1600" dirty="0">
                <a:latin typeface="Menlo"/>
              </a:rPr>
              <a:t>sessions/</a:t>
            </a:r>
            <a:r>
              <a:rPr lang="en-US" sz="1600" b="1" dirty="0" err="1">
                <a:latin typeface="Menlo"/>
              </a:rPr>
              <a:t>abcd</a:t>
            </a:r>
            <a:endParaRPr lang="en-US" sz="1600" b="1" dirty="0">
              <a:latin typeface="Menlo"/>
            </a:endParaRPr>
          </a:p>
          <a:p>
            <a:pPr>
              <a:spcAft>
                <a:spcPts val="0"/>
              </a:spcAft>
            </a:pPr>
            <a:r>
              <a:rPr lang="en-US" sz="1600" dirty="0">
                <a:latin typeface="Menlo"/>
              </a:rPr>
              <a:t/>
            </a:r>
            <a:br>
              <a:rPr lang="en-US" sz="1600" dirty="0">
                <a:latin typeface="Menlo"/>
              </a:rPr>
            </a:br>
            <a:r>
              <a:rPr lang="en-US" sz="1600" dirty="0">
                <a:latin typeface="Menlo"/>
              </a:rPr>
              <a:t>GET     </a:t>
            </a:r>
            <a:r>
              <a:rPr lang="en-US" sz="1600" dirty="0">
                <a:solidFill>
                  <a:srgbClr val="00006D"/>
                </a:solidFill>
                <a:latin typeface="Menlo"/>
              </a:rPr>
              <a:t>http://</a:t>
            </a:r>
            <a:r>
              <a:rPr lang="en-US" sz="1600" dirty="0">
                <a:latin typeface="Menlo"/>
              </a:rPr>
              <a:t>host</a:t>
            </a:r>
            <a:r>
              <a:rPr lang="en-US" sz="1600" dirty="0">
                <a:solidFill>
                  <a:srgbClr val="00006D"/>
                </a:solidFill>
                <a:latin typeface="Menlo"/>
              </a:rPr>
              <a:t>/</a:t>
            </a:r>
            <a:r>
              <a:rPr lang="en-US" sz="1600" dirty="0">
                <a:latin typeface="Menlo"/>
              </a:rPr>
              <a:t>speaker</a:t>
            </a:r>
            <a:r>
              <a:rPr lang="en-US" sz="1600" dirty="0">
                <a:solidFill>
                  <a:srgbClr val="00006D"/>
                </a:solidFill>
                <a:latin typeface="Menlo"/>
              </a:rPr>
              <a:t>/</a:t>
            </a:r>
            <a:r>
              <a:rPr lang="en-US" sz="1600" dirty="0" err="1">
                <a:latin typeface="Menlo"/>
              </a:rPr>
              <a:t>api</a:t>
            </a:r>
            <a:r>
              <a:rPr lang="en-US" sz="1600" dirty="0">
                <a:solidFill>
                  <a:srgbClr val="00006D"/>
                </a:solidFill>
                <a:latin typeface="Menlo"/>
              </a:rPr>
              <a:t>/</a:t>
            </a:r>
            <a:r>
              <a:rPr lang="en-US" sz="1600" dirty="0">
                <a:latin typeface="Menlo"/>
              </a:rPr>
              <a:t>speakers/</a:t>
            </a:r>
            <a:r>
              <a:rPr lang="en-US" sz="1600" b="1" dirty="0" err="1">
                <a:latin typeface="Menlo"/>
              </a:rPr>
              <a:t>abcd</a:t>
            </a:r>
            <a:r>
              <a:rPr lang="en-US" sz="1600" b="1" dirty="0">
                <a:latin typeface="Menlo"/>
              </a:rPr>
              <a:t/>
            </a:r>
            <a:br>
              <a:rPr lang="en-US" sz="1600" b="1" dirty="0">
                <a:latin typeface="Menlo"/>
              </a:rPr>
            </a:br>
            <a:r>
              <a:rPr lang="en-US" sz="1600" dirty="0">
                <a:latin typeface="Menlo"/>
              </a:rPr>
              <a:t>GET     </a:t>
            </a:r>
            <a:r>
              <a:rPr lang="en-US" sz="1600" dirty="0">
                <a:solidFill>
                  <a:srgbClr val="00006D"/>
                </a:solidFill>
                <a:latin typeface="Menlo"/>
              </a:rPr>
              <a:t>http://</a:t>
            </a:r>
            <a:r>
              <a:rPr lang="en-US" sz="1600" dirty="0">
                <a:latin typeface="Menlo"/>
              </a:rPr>
              <a:t>host</a:t>
            </a:r>
            <a:r>
              <a:rPr lang="en-US" sz="1600" dirty="0">
                <a:solidFill>
                  <a:srgbClr val="00006D"/>
                </a:solidFill>
                <a:latin typeface="Menlo"/>
              </a:rPr>
              <a:t>/</a:t>
            </a:r>
            <a:r>
              <a:rPr lang="en-US" sz="1600" dirty="0">
                <a:latin typeface="Menlo"/>
              </a:rPr>
              <a:t>speaker</a:t>
            </a:r>
            <a:r>
              <a:rPr lang="en-US" sz="1600" dirty="0">
                <a:solidFill>
                  <a:srgbClr val="00006D"/>
                </a:solidFill>
                <a:latin typeface="Menlo"/>
              </a:rPr>
              <a:t>/</a:t>
            </a:r>
            <a:r>
              <a:rPr lang="en-US" sz="1600" dirty="0" err="1">
                <a:latin typeface="Menlo"/>
              </a:rPr>
              <a:t>api</a:t>
            </a:r>
            <a:r>
              <a:rPr lang="en-US" sz="1600" dirty="0">
                <a:solidFill>
                  <a:srgbClr val="00006D"/>
                </a:solidFill>
                <a:latin typeface="Menlo"/>
              </a:rPr>
              <a:t>/</a:t>
            </a:r>
            <a:r>
              <a:rPr lang="en-US" sz="1600" dirty="0">
                <a:latin typeface="Menlo"/>
              </a:rPr>
              <a:t>speakers/</a:t>
            </a:r>
            <a:r>
              <a:rPr lang="en-US" sz="1600" dirty="0" err="1">
                <a:latin typeface="Menlo"/>
              </a:rPr>
              <a:t>abcd</a:t>
            </a:r>
            <a:r>
              <a:rPr lang="en-US" sz="1600" b="1" dirty="0" err="1">
                <a:latin typeface="Menlo"/>
              </a:rPr>
              <a:t>?expand</a:t>
            </a:r>
            <a:r>
              <a:rPr lang="en-US" sz="1600" b="1" dirty="0">
                <a:latin typeface="Menlo"/>
              </a:rPr>
              <a:t>=false</a:t>
            </a:r>
            <a:endParaRPr lang="en-US" sz="1600" dirty="0">
              <a:latin typeface="Menlo"/>
            </a:endParaRPr>
          </a:p>
        </p:txBody>
      </p:sp>
    </p:spTree>
    <p:extLst>
      <p:ext uri="{BB962C8B-B14F-4D97-AF65-F5344CB8AC3E}">
        <p14:creationId xmlns:p14="http://schemas.microsoft.com/office/powerpoint/2010/main" val="389236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fr-FR"/>
          </a:p>
        </p:txBody>
      </p:sp>
      <p:pic>
        <p:nvPicPr>
          <p:cNvPr id="8" name="Picture 7"/>
          <p:cNvPicPr>
            <a:picLocks noChangeAspect="1"/>
          </p:cNvPicPr>
          <p:nvPr/>
        </p:nvPicPr>
        <p:blipFill>
          <a:blip r:embed="rId2"/>
          <a:stretch>
            <a:fillRect/>
          </a:stretch>
        </p:blipFill>
        <p:spPr>
          <a:xfrm>
            <a:off x="0" y="1838425"/>
            <a:ext cx="9144000" cy="2972055"/>
          </a:xfrm>
          <a:prstGeom prst="rect">
            <a:avLst/>
          </a:prstGeom>
        </p:spPr>
      </p:pic>
    </p:spTree>
    <p:extLst>
      <p:ext uri="{BB962C8B-B14F-4D97-AF65-F5344CB8AC3E}">
        <p14:creationId xmlns:p14="http://schemas.microsoft.com/office/powerpoint/2010/main" val="2874716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err="1"/>
              <a:t>Swagger</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a:t>Simple </a:t>
            </a:r>
            <a:r>
              <a:rPr lang="fr-FR" dirty="0" err="1"/>
              <a:t>yet</a:t>
            </a:r>
            <a:r>
              <a:rPr lang="fr-FR" dirty="0"/>
              <a:t> </a:t>
            </a:r>
            <a:r>
              <a:rPr lang="fr-FR" dirty="0" err="1"/>
              <a:t>powerful</a:t>
            </a:r>
            <a:r>
              <a:rPr lang="fr-FR" dirty="0"/>
              <a:t> </a:t>
            </a:r>
            <a:r>
              <a:rPr lang="fr-FR" dirty="0" err="1"/>
              <a:t>representation</a:t>
            </a:r>
            <a:r>
              <a:rPr lang="fr-FR" dirty="0"/>
              <a:t> of </a:t>
            </a:r>
            <a:r>
              <a:rPr lang="fr-FR" dirty="0" err="1"/>
              <a:t>your</a:t>
            </a:r>
            <a:r>
              <a:rPr lang="fr-FR" dirty="0"/>
              <a:t> </a:t>
            </a:r>
            <a:r>
              <a:rPr lang="fr-FR" dirty="0" err="1"/>
              <a:t>RESTful</a:t>
            </a:r>
            <a:r>
              <a:rPr lang="fr-FR" dirty="0"/>
              <a:t> API</a:t>
            </a:r>
          </a:p>
          <a:p>
            <a:pPr marL="571500" lvl="0" indent="-342900">
              <a:buFont typeface="Arial"/>
              <a:buChar char="•"/>
            </a:pPr>
            <a:r>
              <a:rPr lang="fr-FR" dirty="0"/>
              <a:t>API documentation</a:t>
            </a:r>
          </a:p>
          <a:p>
            <a:pPr marL="893763" lvl="1" indent="-355600">
              <a:buFont typeface="Arial"/>
              <a:buChar char="•"/>
            </a:pPr>
            <a:r>
              <a:rPr lang="fr-FR" dirty="0" err="1"/>
              <a:t>What</a:t>
            </a:r>
            <a:r>
              <a:rPr lang="fr-FR" dirty="0"/>
              <a:t> do </a:t>
            </a:r>
            <a:r>
              <a:rPr lang="fr-FR" dirty="0" err="1"/>
              <a:t>you</a:t>
            </a:r>
            <a:r>
              <a:rPr lang="fr-FR" dirty="0"/>
              <a:t> call?</a:t>
            </a:r>
          </a:p>
          <a:p>
            <a:pPr marL="893763" lvl="1" indent="-355600">
              <a:buFont typeface="Arial"/>
              <a:buChar char="•"/>
            </a:pPr>
            <a:r>
              <a:rPr lang="fr-FR" dirty="0" err="1"/>
              <a:t>What</a:t>
            </a:r>
            <a:r>
              <a:rPr lang="fr-FR" dirty="0"/>
              <a:t> are the </a:t>
            </a:r>
            <a:r>
              <a:rPr lang="fr-FR" dirty="0" err="1"/>
              <a:t>parameters</a:t>
            </a:r>
            <a:r>
              <a:rPr lang="fr-FR" dirty="0"/>
              <a:t>?</a:t>
            </a:r>
          </a:p>
          <a:p>
            <a:pPr marL="893763" lvl="1" indent="-355600">
              <a:buFont typeface="Arial"/>
              <a:buChar char="•"/>
            </a:pPr>
            <a:r>
              <a:rPr lang="fr-FR" dirty="0" err="1"/>
              <a:t>What</a:t>
            </a:r>
            <a:r>
              <a:rPr lang="fr-FR" dirty="0"/>
              <a:t> are the </a:t>
            </a:r>
            <a:r>
              <a:rPr lang="fr-FR" dirty="0" err="1"/>
              <a:t>status</a:t>
            </a:r>
            <a:r>
              <a:rPr lang="fr-FR" dirty="0"/>
              <a:t> code?</a:t>
            </a:r>
          </a:p>
          <a:p>
            <a:pPr marL="571500" lvl="0" indent="-342900">
              <a:buFont typeface="Arial"/>
              <a:buChar char="•"/>
            </a:pPr>
            <a:r>
              <a:rPr lang="fr-FR" dirty="0" err="1"/>
              <a:t>Contract</a:t>
            </a:r>
            <a:r>
              <a:rPr lang="fr-FR" dirty="0"/>
              <a:t> </a:t>
            </a:r>
            <a:r>
              <a:rPr lang="fr-FR" dirty="0" err="1"/>
              <a:t>written</a:t>
            </a:r>
            <a:r>
              <a:rPr lang="fr-FR" dirty="0"/>
              <a:t> in </a:t>
            </a:r>
            <a:r>
              <a:rPr lang="fr-FR" dirty="0" err="1"/>
              <a:t>JSon</a:t>
            </a:r>
            <a:r>
              <a:rPr lang="fr-FR" dirty="0"/>
              <a:t> (or </a:t>
            </a:r>
            <a:r>
              <a:rPr lang="fr-FR" dirty="0" err="1"/>
              <a:t>Yaml</a:t>
            </a:r>
            <a:r>
              <a:rPr lang="fr-FR" dirty="0"/>
              <a:t>)</a:t>
            </a:r>
          </a:p>
          <a:p>
            <a:pPr marL="571500" lvl="0" indent="-342900">
              <a:buFont typeface="Arial"/>
              <a:buChar char="•"/>
            </a:pPr>
            <a:r>
              <a:rPr lang="fr-FR" dirty="0" err="1"/>
              <a:t>Donated</a:t>
            </a:r>
            <a:r>
              <a:rPr lang="fr-FR" dirty="0"/>
              <a:t> to the Open API Initiative</a:t>
            </a:r>
          </a:p>
        </p:txBody>
      </p:sp>
      <p:pic>
        <p:nvPicPr>
          <p:cNvPr id="2" name="Image 1" descr="OpenA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271" y="3688080"/>
            <a:ext cx="4081213" cy="1084072"/>
          </a:xfrm>
          <a:prstGeom prst="rect">
            <a:avLst/>
          </a:prstGeom>
        </p:spPr>
      </p:pic>
      <p:pic>
        <p:nvPicPr>
          <p:cNvPr id="5" name="Image 4" descr="swagger-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9260" y="0"/>
            <a:ext cx="1112520" cy="1112520"/>
          </a:xfrm>
          <a:prstGeom prst="rect">
            <a:avLst/>
          </a:prstGeom>
        </p:spPr>
      </p:pic>
    </p:spTree>
    <p:extLst>
      <p:ext uri="{BB962C8B-B14F-4D97-AF65-F5344CB8AC3E}">
        <p14:creationId xmlns:p14="http://schemas.microsoft.com/office/powerpoint/2010/main" val="23180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041" y="989400"/>
            <a:ext cx="9144000" cy="4154100"/>
          </a:xfrm>
          <a:prstGeom prst="rect">
            <a:avLst/>
          </a:prstGeom>
        </p:spPr>
      </p:pic>
      <p:pic>
        <p:nvPicPr>
          <p:cNvPr id="5" name="Image 4" descr="swagger-squ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260" y="0"/>
            <a:ext cx="1112520" cy="1112520"/>
          </a:xfrm>
          <a:prstGeom prst="rect">
            <a:avLst/>
          </a:prstGeom>
        </p:spPr>
      </p:pic>
      <p:sp>
        <p:nvSpPr>
          <p:cNvPr id="6"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err="1"/>
              <a:t>Swagger’s</a:t>
            </a:r>
            <a:r>
              <a:rPr lang="fr-FR" dirty="0"/>
              <a:t> </a:t>
            </a:r>
            <a:r>
              <a:rPr lang="fr-FR" dirty="0" err="1"/>
              <a:t>ecosystem</a:t>
            </a:r>
            <a:endParaRPr lang="en" dirty="0"/>
          </a:p>
        </p:txBody>
      </p:sp>
    </p:spTree>
    <p:extLst>
      <p:ext uri="{BB962C8B-B14F-4D97-AF65-F5344CB8AC3E}">
        <p14:creationId xmlns:p14="http://schemas.microsoft.com/office/powerpoint/2010/main" val="727853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err="1"/>
              <a:t>Swagger</a:t>
            </a:r>
            <a:r>
              <a:rPr lang="fr-FR" dirty="0"/>
              <a:t> APIs</a:t>
            </a:r>
            <a:endParaRPr lang="en" dirty="0"/>
          </a:p>
        </p:txBody>
      </p:sp>
      <p:sp>
        <p:nvSpPr>
          <p:cNvPr id="5" name="Text Placeholder 2"/>
          <p:cNvSpPr txBox="1">
            <a:spLocks/>
          </p:cNvSpPr>
          <p:nvPr/>
        </p:nvSpPr>
        <p:spPr>
          <a:xfrm>
            <a:off x="417032" y="1227108"/>
            <a:ext cx="8426038" cy="3585812"/>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dirty="0">
                <a:solidFill>
                  <a:srgbClr val="6D6F05"/>
                </a:solidFill>
                <a:latin typeface="Menlo"/>
              </a:rPr>
              <a:t>@Path</a:t>
            </a:r>
            <a:r>
              <a:rPr lang="en-US" sz="1600" dirty="0">
                <a:latin typeface="Menlo"/>
              </a:rPr>
              <a:t>(</a:t>
            </a:r>
            <a:r>
              <a:rPr lang="en-US" sz="1600" dirty="0">
                <a:solidFill>
                  <a:srgbClr val="0F7003"/>
                </a:solidFill>
                <a:latin typeface="Menlo"/>
              </a:rPr>
              <a:t>"/speakers"</a:t>
            </a:r>
            <a:r>
              <a:rPr lang="en-US" sz="1600" dirty="0">
                <a:latin typeface="Menlo"/>
              </a:rPr>
              <a:t>)</a:t>
            </a:r>
          </a:p>
          <a:p>
            <a:pPr>
              <a:spcAft>
                <a:spcPts val="0"/>
              </a:spcAft>
            </a:pPr>
            <a:r>
              <a:rPr lang="en-US" sz="1600" b="1" dirty="0">
                <a:solidFill>
                  <a:srgbClr val="6D6F05"/>
                </a:solidFill>
                <a:latin typeface="Menlo"/>
              </a:rPr>
              <a:t>@</a:t>
            </a:r>
            <a:r>
              <a:rPr lang="en-US" sz="1600" b="1" dirty="0" err="1">
                <a:solidFill>
                  <a:srgbClr val="6D6F05"/>
                </a:solidFill>
                <a:latin typeface="Menlo"/>
              </a:rPr>
              <a:t>Api</a:t>
            </a:r>
            <a:r>
              <a:rPr lang="en-US" sz="1600" b="1" dirty="0">
                <a:latin typeface="Menlo"/>
              </a:rPr>
              <a:t>(description = </a:t>
            </a:r>
            <a:r>
              <a:rPr lang="en-US" sz="1600" b="1" dirty="0">
                <a:solidFill>
                  <a:srgbClr val="0F7003"/>
                </a:solidFill>
                <a:latin typeface="Menlo"/>
              </a:rPr>
              <a:t>"Speakers REST Endpoint"</a:t>
            </a:r>
            <a:r>
              <a:rPr lang="en-US" sz="1600" b="1" dirty="0">
                <a:latin typeface="Menlo"/>
              </a:rPr>
              <a:t>)</a:t>
            </a:r>
          </a:p>
          <a:p>
            <a:pPr>
              <a:spcAft>
                <a:spcPts val="0"/>
              </a:spcAft>
            </a:pPr>
            <a:r>
              <a:rPr lang="en-US" sz="1600" dirty="0">
                <a:solidFill>
                  <a:srgbClr val="00006D"/>
                </a:solidFill>
                <a:latin typeface="Menlo"/>
              </a:rPr>
              <a:t>public class </a:t>
            </a:r>
            <a:r>
              <a:rPr lang="en-US" sz="1600" dirty="0" err="1">
                <a:latin typeface="Menlo"/>
              </a:rPr>
              <a:t>SpeakerEndpoint</a:t>
            </a:r>
            <a:r>
              <a:rPr lang="en-US" sz="1600" dirty="0">
                <a:latin typeface="Menlo"/>
              </a:rPr>
              <a:t> {</a:t>
            </a:r>
            <a:br>
              <a:rPr lang="en-US" sz="1600" dirty="0">
                <a:latin typeface="Menlo"/>
              </a:rPr>
            </a:br>
            <a:endParaRPr lang="en-US" sz="1600" dirty="0">
              <a:latin typeface="Menlo"/>
            </a:endParaRPr>
          </a:p>
          <a:p>
            <a:pPr>
              <a:spcAft>
                <a:spcPts val="0"/>
              </a:spcAft>
            </a:pPr>
            <a:r>
              <a:rPr lang="en-US" sz="1600" dirty="0">
                <a:solidFill>
                  <a:srgbClr val="6D6F05"/>
                </a:solidFill>
                <a:latin typeface="Menlo"/>
              </a:rPr>
              <a:t>  @POST</a:t>
            </a:r>
          </a:p>
          <a:p>
            <a:pPr>
              <a:spcAft>
                <a:spcPts val="0"/>
              </a:spcAft>
            </a:pPr>
            <a:r>
              <a:rPr lang="en-US" sz="1600" b="1" dirty="0">
                <a:solidFill>
                  <a:srgbClr val="6D6F05"/>
                </a:solidFill>
                <a:latin typeface="Menlo"/>
              </a:rPr>
              <a:t>  @</a:t>
            </a:r>
            <a:r>
              <a:rPr lang="en-US" sz="1600" b="1" dirty="0" err="1">
                <a:solidFill>
                  <a:srgbClr val="6D6F05"/>
                </a:solidFill>
                <a:latin typeface="Menlo"/>
              </a:rPr>
              <a:t>ApiOperation</a:t>
            </a:r>
            <a:r>
              <a:rPr lang="en-US" sz="1600" b="1" dirty="0">
                <a:latin typeface="Menlo"/>
              </a:rPr>
              <a:t>(value = </a:t>
            </a:r>
            <a:r>
              <a:rPr lang="en-US" sz="1600" b="1" dirty="0">
                <a:solidFill>
                  <a:srgbClr val="0F7003"/>
                </a:solidFill>
                <a:latin typeface="Menlo"/>
              </a:rPr>
              <a:t>"Adds a new speaker to the conference"</a:t>
            </a:r>
            <a:r>
              <a:rPr lang="en-US" sz="1600" b="1" dirty="0">
                <a:latin typeface="Menlo"/>
              </a:rPr>
              <a:t>)</a:t>
            </a:r>
            <a:br>
              <a:rPr lang="en-US" sz="1600" b="1" dirty="0">
                <a:latin typeface="Menlo"/>
              </a:rPr>
            </a:br>
            <a:r>
              <a:rPr lang="en-US" sz="1600" b="1" dirty="0">
                <a:latin typeface="Menlo"/>
              </a:rPr>
              <a:t>  </a:t>
            </a:r>
            <a:r>
              <a:rPr lang="en-US" sz="1600" b="1" dirty="0">
                <a:solidFill>
                  <a:srgbClr val="6D6F05"/>
                </a:solidFill>
                <a:latin typeface="Menlo"/>
              </a:rPr>
              <a:t>@</a:t>
            </a:r>
            <a:r>
              <a:rPr lang="en-US" sz="1600" b="1" dirty="0" err="1">
                <a:solidFill>
                  <a:srgbClr val="6D6F05"/>
                </a:solidFill>
                <a:latin typeface="Menlo"/>
              </a:rPr>
              <a:t>ApiResponses</a:t>
            </a:r>
            <a:r>
              <a:rPr lang="en-US" sz="1600" b="1" dirty="0">
                <a:latin typeface="Menlo"/>
              </a:rPr>
              <a:t>(value = {</a:t>
            </a:r>
            <a:br>
              <a:rPr lang="en-US" sz="1600" b="1" dirty="0">
                <a:latin typeface="Menlo"/>
              </a:rPr>
            </a:br>
            <a:r>
              <a:rPr lang="en-US" sz="1600" b="1" dirty="0">
                <a:latin typeface="Menlo"/>
              </a:rPr>
              <a:t>    </a:t>
            </a:r>
            <a:r>
              <a:rPr lang="en-US" sz="1600" b="1" dirty="0">
                <a:solidFill>
                  <a:srgbClr val="6D6F05"/>
                </a:solidFill>
                <a:latin typeface="Menlo"/>
              </a:rPr>
              <a:t>@</a:t>
            </a:r>
            <a:r>
              <a:rPr lang="en-US" sz="1600" b="1" dirty="0" err="1">
                <a:solidFill>
                  <a:srgbClr val="6D6F05"/>
                </a:solidFill>
                <a:latin typeface="Menlo"/>
              </a:rPr>
              <a:t>ApiResponse</a:t>
            </a:r>
            <a:r>
              <a:rPr lang="en-US" sz="1600" b="1" dirty="0">
                <a:latin typeface="Menlo"/>
              </a:rPr>
              <a:t>(code = </a:t>
            </a:r>
            <a:r>
              <a:rPr lang="en-US" sz="1600" b="1" dirty="0">
                <a:solidFill>
                  <a:srgbClr val="0000FE"/>
                </a:solidFill>
                <a:latin typeface="Menlo"/>
              </a:rPr>
              <a:t>400</a:t>
            </a:r>
            <a:r>
              <a:rPr lang="en-US" sz="1600" b="1" dirty="0">
                <a:latin typeface="Menlo"/>
              </a:rPr>
              <a:t>, message = </a:t>
            </a:r>
            <a:r>
              <a:rPr lang="en-US" sz="1600" b="1" dirty="0">
                <a:solidFill>
                  <a:srgbClr val="0F7003"/>
                </a:solidFill>
                <a:latin typeface="Menlo"/>
              </a:rPr>
              <a:t>"Invalid input"</a:t>
            </a:r>
            <a:r>
              <a:rPr lang="en-US" sz="1600" b="1" dirty="0">
                <a:latin typeface="Menlo"/>
              </a:rPr>
              <a:t>)})</a:t>
            </a:r>
          </a:p>
          <a:p>
            <a:pPr>
              <a:spcAft>
                <a:spcPts val="0"/>
              </a:spcAft>
            </a:pPr>
            <a:r>
              <a:rPr lang="en-US" sz="1600" dirty="0">
                <a:latin typeface="Menlo"/>
              </a:rPr>
              <a:t>  </a:t>
            </a:r>
            <a:r>
              <a:rPr lang="en-US" sz="1600" dirty="0">
                <a:solidFill>
                  <a:srgbClr val="00006D"/>
                </a:solidFill>
                <a:latin typeface="Menlo"/>
              </a:rPr>
              <a:t>public </a:t>
            </a:r>
            <a:r>
              <a:rPr lang="en-US" sz="1600" dirty="0">
                <a:latin typeface="Menlo"/>
              </a:rPr>
              <a:t>Response add(</a:t>
            </a:r>
            <a:r>
              <a:rPr lang="en-US" sz="1600" dirty="0">
                <a:solidFill>
                  <a:srgbClr val="6D6F05"/>
                </a:solidFill>
                <a:latin typeface="Menlo"/>
              </a:rPr>
              <a:t>@</a:t>
            </a:r>
            <a:r>
              <a:rPr lang="en-US" sz="1600" dirty="0" err="1">
                <a:solidFill>
                  <a:srgbClr val="6D6F05"/>
                </a:solidFill>
                <a:latin typeface="Menlo"/>
              </a:rPr>
              <a:t>NotNull</a:t>
            </a:r>
            <a:r>
              <a:rPr lang="en-US" sz="1600" dirty="0">
                <a:solidFill>
                  <a:srgbClr val="6D6F05"/>
                </a:solidFill>
                <a:latin typeface="Menlo"/>
              </a:rPr>
              <a:t> </a:t>
            </a:r>
            <a:r>
              <a:rPr lang="en-US" sz="1600" dirty="0">
                <a:latin typeface="Menlo"/>
              </a:rPr>
              <a:t>Speaker speaker) { </a:t>
            </a:r>
            <a:r>
              <a:rPr lang="fr-FR" sz="1600" dirty="0">
                <a:solidFill>
                  <a:srgbClr val="6D6D6D"/>
                </a:solidFill>
                <a:latin typeface="Menlo"/>
              </a:rPr>
              <a:t>... </a:t>
            </a:r>
            <a:r>
              <a:rPr lang="en-US" sz="1600" dirty="0">
                <a:latin typeface="Menlo"/>
              </a:rPr>
              <a:t>}</a:t>
            </a:r>
            <a:br>
              <a:rPr lang="en-US" sz="1600" dirty="0">
                <a:latin typeface="Menlo"/>
              </a:rPr>
            </a:br>
            <a:r>
              <a:rPr lang="en-US" sz="1600" dirty="0">
                <a:latin typeface="Menlo"/>
              </a:rPr>
              <a:t/>
            </a:r>
            <a:br>
              <a:rPr lang="en-US" sz="1600" dirty="0">
                <a:latin typeface="Menlo"/>
              </a:rPr>
            </a:br>
            <a:r>
              <a:rPr lang="en-US" sz="1600" dirty="0">
                <a:latin typeface="Menlo"/>
              </a:rPr>
              <a:t>  </a:t>
            </a:r>
            <a:r>
              <a:rPr lang="en-US" sz="1600" dirty="0">
                <a:solidFill>
                  <a:srgbClr val="6D6F05"/>
                </a:solidFill>
                <a:latin typeface="Menlo"/>
              </a:rPr>
              <a:t>@GET @Path</a:t>
            </a:r>
            <a:r>
              <a:rPr lang="en-US" sz="1600" dirty="0">
                <a:latin typeface="Menlo"/>
              </a:rPr>
              <a:t>(</a:t>
            </a:r>
            <a:r>
              <a:rPr lang="en-US" sz="1600" dirty="0">
                <a:solidFill>
                  <a:srgbClr val="0F7003"/>
                </a:solidFill>
                <a:latin typeface="Menlo"/>
              </a:rPr>
              <a:t>"/{id}"</a:t>
            </a:r>
            <a:r>
              <a:rPr lang="en-US" sz="1600" dirty="0">
                <a:latin typeface="Menlo"/>
              </a:rPr>
              <a:t>)</a:t>
            </a:r>
          </a:p>
          <a:p>
            <a:pPr>
              <a:spcAft>
                <a:spcPts val="0"/>
              </a:spcAft>
            </a:pPr>
            <a:r>
              <a:rPr lang="en-US" sz="1600" b="1" dirty="0">
                <a:latin typeface="Menlo"/>
              </a:rPr>
              <a:t>  </a:t>
            </a:r>
            <a:r>
              <a:rPr lang="en-US" sz="1600" b="1" dirty="0">
                <a:solidFill>
                  <a:srgbClr val="6D6F05"/>
                </a:solidFill>
                <a:latin typeface="Menlo"/>
              </a:rPr>
              <a:t>@</a:t>
            </a:r>
            <a:r>
              <a:rPr lang="en-US" sz="1600" b="1" dirty="0" err="1">
                <a:solidFill>
                  <a:srgbClr val="6D6F05"/>
                </a:solidFill>
                <a:latin typeface="Menlo"/>
              </a:rPr>
              <a:t>ApiOperation</a:t>
            </a:r>
            <a:r>
              <a:rPr lang="en-US" sz="1600" b="1" dirty="0">
                <a:latin typeface="Menlo"/>
              </a:rPr>
              <a:t>(value = </a:t>
            </a:r>
            <a:r>
              <a:rPr lang="en-US" sz="1600" b="1" dirty="0">
                <a:solidFill>
                  <a:srgbClr val="0F7003"/>
                </a:solidFill>
                <a:latin typeface="Menlo"/>
              </a:rPr>
              <a:t>"Finds a speaker by ID"</a:t>
            </a:r>
            <a:r>
              <a:rPr lang="en-US" sz="1600" b="1" dirty="0">
                <a:latin typeface="Menlo"/>
              </a:rPr>
              <a:t>)</a:t>
            </a:r>
          </a:p>
          <a:p>
            <a:pPr>
              <a:spcAft>
                <a:spcPts val="0"/>
              </a:spcAft>
            </a:pPr>
            <a:r>
              <a:rPr lang="en-US" sz="1600" dirty="0">
                <a:latin typeface="Menlo"/>
              </a:rPr>
              <a:t>  </a:t>
            </a:r>
            <a:r>
              <a:rPr lang="en-US" sz="1600" dirty="0">
                <a:solidFill>
                  <a:srgbClr val="00006D"/>
                </a:solidFill>
                <a:latin typeface="Menlo"/>
              </a:rPr>
              <a:t>public </a:t>
            </a:r>
            <a:r>
              <a:rPr lang="en-US" sz="1600" dirty="0">
                <a:latin typeface="Menlo"/>
              </a:rPr>
              <a:t>Response retrieve(</a:t>
            </a:r>
            <a:r>
              <a:rPr lang="en-US" sz="1600" dirty="0">
                <a:solidFill>
                  <a:srgbClr val="6D6F05"/>
                </a:solidFill>
                <a:latin typeface="Menlo"/>
              </a:rPr>
              <a:t>@</a:t>
            </a:r>
            <a:r>
              <a:rPr lang="en-US" sz="1600" dirty="0" err="1">
                <a:solidFill>
                  <a:srgbClr val="6D6F05"/>
                </a:solidFill>
                <a:latin typeface="Menlo"/>
              </a:rPr>
              <a:t>PathParam</a:t>
            </a:r>
            <a:r>
              <a:rPr lang="en-US" sz="1600" dirty="0">
                <a:latin typeface="Menlo"/>
              </a:rPr>
              <a:t>(</a:t>
            </a:r>
            <a:r>
              <a:rPr lang="en-US" sz="1600" dirty="0">
                <a:solidFill>
                  <a:srgbClr val="0F7003"/>
                </a:solidFill>
                <a:latin typeface="Menlo"/>
              </a:rPr>
              <a:t>"id"</a:t>
            </a:r>
            <a:r>
              <a:rPr lang="en-US" sz="1600" dirty="0">
                <a:latin typeface="Menlo"/>
              </a:rPr>
              <a:t>) String id) { </a:t>
            </a:r>
            <a:r>
              <a:rPr lang="fr-FR" sz="1600" dirty="0">
                <a:solidFill>
                  <a:srgbClr val="6D6D6D"/>
                </a:solidFill>
                <a:latin typeface="Menlo"/>
              </a:rPr>
              <a:t>... </a:t>
            </a:r>
            <a:r>
              <a:rPr lang="en-US" sz="1600" dirty="0">
                <a:latin typeface="Menlo"/>
              </a:rPr>
              <a:t>}</a:t>
            </a:r>
            <a:br>
              <a:rPr lang="en-US" sz="1600" dirty="0">
                <a:latin typeface="Menlo"/>
              </a:rPr>
            </a:br>
            <a:r>
              <a:rPr lang="en-US" sz="1600" dirty="0">
                <a:latin typeface="Menlo"/>
              </a:rPr>
              <a:t>}</a:t>
            </a: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56217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err="1"/>
              <a:t>Swagger</a:t>
            </a:r>
            <a:r>
              <a:rPr lang="fr-FR" dirty="0"/>
              <a:t> </a:t>
            </a:r>
            <a:r>
              <a:rPr lang="fr-FR" dirty="0" err="1"/>
              <a:t>Maven</a:t>
            </a:r>
            <a:r>
              <a:rPr lang="fr-FR" dirty="0"/>
              <a:t> Plugin</a:t>
            </a:r>
            <a:endParaRPr lang="en" dirty="0"/>
          </a:p>
        </p:txBody>
      </p:sp>
      <p:sp>
        <p:nvSpPr>
          <p:cNvPr id="5" name="Text Placeholder 2"/>
          <p:cNvSpPr txBox="1">
            <a:spLocks/>
          </p:cNvSpPr>
          <p:nvPr/>
        </p:nvSpPr>
        <p:spPr>
          <a:xfrm>
            <a:off x="417032" y="1227108"/>
            <a:ext cx="8426038" cy="3585812"/>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dirty="0">
                <a:latin typeface="Menlo"/>
              </a:rPr>
              <a:t>&lt;</a:t>
            </a:r>
            <a:r>
              <a:rPr lang="en-US" sz="1600" dirty="0">
                <a:solidFill>
                  <a:srgbClr val="00006D"/>
                </a:solidFill>
                <a:latin typeface="Menlo"/>
              </a:rPr>
              <a:t>plugin</a:t>
            </a:r>
            <a:r>
              <a:rPr lang="en-US" sz="1600" dirty="0">
                <a:latin typeface="Menlo"/>
              </a:rPr>
              <a:t>&gt;</a:t>
            </a:r>
          </a:p>
          <a:p>
            <a:pPr>
              <a:spcAft>
                <a:spcPts val="0"/>
              </a:spcAft>
            </a:pPr>
            <a:r>
              <a:rPr lang="en-US" sz="1600" dirty="0">
                <a:latin typeface="Menlo"/>
              </a:rPr>
              <a:t>  &lt;</a:t>
            </a:r>
            <a:r>
              <a:rPr lang="en-US" sz="1600" dirty="0" err="1">
                <a:solidFill>
                  <a:srgbClr val="00006D"/>
                </a:solidFill>
                <a:latin typeface="Menlo"/>
              </a:rPr>
              <a:t>groupId</a:t>
            </a:r>
            <a:r>
              <a:rPr lang="en-US" sz="1600" dirty="0">
                <a:latin typeface="Menlo"/>
              </a:rPr>
              <a:t>&gt;</a:t>
            </a:r>
            <a:r>
              <a:rPr lang="en-US" sz="1600" dirty="0" err="1">
                <a:latin typeface="Menlo"/>
              </a:rPr>
              <a:t>com.github.kongchen</a:t>
            </a:r>
            <a:r>
              <a:rPr lang="en-US" sz="1600" dirty="0">
                <a:latin typeface="Menlo"/>
              </a:rPr>
              <a:t>&lt;/</a:t>
            </a:r>
            <a:r>
              <a:rPr lang="en-US" sz="1600" dirty="0" err="1">
                <a:solidFill>
                  <a:srgbClr val="00006D"/>
                </a:solidFill>
                <a:latin typeface="Menlo"/>
              </a:rPr>
              <a:t>groupId</a:t>
            </a:r>
            <a:r>
              <a:rPr lang="en-US" sz="1600" dirty="0">
                <a:latin typeface="Menlo"/>
              </a:rPr>
              <a:t>&gt;</a:t>
            </a:r>
            <a:br>
              <a:rPr lang="en-US" sz="1600" dirty="0">
                <a:latin typeface="Menlo"/>
              </a:rPr>
            </a:br>
            <a:r>
              <a:rPr lang="en-US" sz="1600" dirty="0">
                <a:latin typeface="Menlo"/>
              </a:rPr>
              <a:t>  &lt;</a:t>
            </a:r>
            <a:r>
              <a:rPr lang="en-US" sz="1600" dirty="0" err="1">
                <a:solidFill>
                  <a:srgbClr val="00006D"/>
                </a:solidFill>
                <a:latin typeface="Menlo"/>
              </a:rPr>
              <a:t>artifactId</a:t>
            </a:r>
            <a:r>
              <a:rPr lang="en-US" sz="1600" dirty="0">
                <a:latin typeface="Menlo"/>
              </a:rPr>
              <a:t>&gt;</a:t>
            </a:r>
            <a:r>
              <a:rPr lang="en-US" sz="1600" b="1" dirty="0">
                <a:latin typeface="Menlo"/>
              </a:rPr>
              <a:t>swagger-maven-plugin</a:t>
            </a:r>
            <a:r>
              <a:rPr lang="en-US" sz="1600" dirty="0">
                <a:latin typeface="Menlo"/>
              </a:rPr>
              <a:t>&lt;/</a:t>
            </a:r>
            <a:r>
              <a:rPr lang="en-US" sz="1600" dirty="0" err="1">
                <a:solidFill>
                  <a:srgbClr val="00006D"/>
                </a:solidFill>
                <a:latin typeface="Menlo"/>
              </a:rPr>
              <a:t>artifactId</a:t>
            </a:r>
            <a:r>
              <a:rPr lang="en-US" sz="1600" dirty="0">
                <a:latin typeface="Menlo"/>
              </a:rPr>
              <a:t>&gt;</a:t>
            </a:r>
          </a:p>
          <a:p>
            <a:pPr>
              <a:spcAft>
                <a:spcPts val="0"/>
              </a:spcAft>
            </a:pPr>
            <a:r>
              <a:rPr lang="en-US" sz="1600" dirty="0">
                <a:latin typeface="Menlo"/>
              </a:rPr>
              <a:t>  &lt;</a:t>
            </a:r>
            <a:r>
              <a:rPr lang="en-US" sz="1600" dirty="0">
                <a:solidFill>
                  <a:srgbClr val="00006D"/>
                </a:solidFill>
                <a:latin typeface="Menlo"/>
              </a:rPr>
              <a:t>configuration</a:t>
            </a:r>
            <a:r>
              <a:rPr lang="en-US" sz="1600" dirty="0">
                <a:latin typeface="Menlo"/>
              </a:rPr>
              <a:t>&gt;</a:t>
            </a:r>
            <a:br>
              <a:rPr lang="en-US" sz="1600" dirty="0">
                <a:latin typeface="Menlo"/>
              </a:rPr>
            </a:br>
            <a:r>
              <a:rPr lang="en-US" sz="1600" dirty="0">
                <a:latin typeface="Menlo"/>
              </a:rPr>
              <a:t>    &lt;</a:t>
            </a:r>
            <a:r>
              <a:rPr lang="en-US" sz="1600" dirty="0" err="1">
                <a:solidFill>
                  <a:srgbClr val="00006D"/>
                </a:solidFill>
                <a:latin typeface="Menlo"/>
              </a:rPr>
              <a:t>apiSources</a:t>
            </a:r>
            <a:r>
              <a:rPr lang="en-US" sz="1600" dirty="0">
                <a:latin typeface="Menlo"/>
              </a:rPr>
              <a:t>&gt;&lt;</a:t>
            </a:r>
            <a:r>
              <a:rPr lang="en-US" sz="1600" dirty="0" err="1">
                <a:solidFill>
                  <a:srgbClr val="00006D"/>
                </a:solidFill>
                <a:latin typeface="Menlo"/>
              </a:rPr>
              <a:t>apiSource</a:t>
            </a:r>
            <a:r>
              <a:rPr lang="en-US" sz="1600" dirty="0">
                <a:latin typeface="Menlo"/>
              </a:rPr>
              <a:t>&gt;</a:t>
            </a:r>
            <a:br>
              <a:rPr lang="en-US" sz="1600" dirty="0">
                <a:latin typeface="Menlo"/>
              </a:rPr>
            </a:br>
            <a:r>
              <a:rPr lang="en-US" sz="1600" dirty="0">
                <a:latin typeface="Menlo"/>
              </a:rPr>
              <a:t>      &lt;</a:t>
            </a:r>
            <a:r>
              <a:rPr lang="en-US" sz="1600" dirty="0">
                <a:solidFill>
                  <a:srgbClr val="00006D"/>
                </a:solidFill>
                <a:latin typeface="Menlo"/>
              </a:rPr>
              <a:t>locations</a:t>
            </a:r>
            <a:r>
              <a:rPr lang="en-US" sz="1600" dirty="0">
                <a:latin typeface="Menlo"/>
              </a:rPr>
              <a:t>&gt;</a:t>
            </a:r>
            <a:r>
              <a:rPr lang="en-US" sz="1600" dirty="0" err="1">
                <a:latin typeface="Menlo"/>
              </a:rPr>
              <a:t>org.agoncal.conference.venue.rest</a:t>
            </a:r>
            <a:r>
              <a:rPr lang="en-US" sz="1600" dirty="0">
                <a:latin typeface="Menlo"/>
              </a:rPr>
              <a:t>&lt;/</a:t>
            </a:r>
            <a:r>
              <a:rPr lang="en-US" sz="1600" dirty="0">
                <a:solidFill>
                  <a:srgbClr val="00006D"/>
                </a:solidFill>
                <a:latin typeface="Menlo"/>
              </a:rPr>
              <a:t>locations</a:t>
            </a:r>
            <a:r>
              <a:rPr lang="en-US" sz="1600" dirty="0">
                <a:latin typeface="Menlo"/>
              </a:rPr>
              <a:t>&gt;</a:t>
            </a:r>
            <a:br>
              <a:rPr lang="en-US" sz="1600" dirty="0">
                <a:latin typeface="Menlo"/>
              </a:rPr>
            </a:br>
            <a:r>
              <a:rPr lang="en-US" sz="1600" dirty="0">
                <a:latin typeface="Menlo"/>
              </a:rPr>
              <a:t>      </a:t>
            </a:r>
            <a:r>
              <a:rPr lang="en-US" sz="1600" b="1" dirty="0">
                <a:latin typeface="Menlo"/>
              </a:rPr>
              <a:t>&lt;</a:t>
            </a:r>
            <a:r>
              <a:rPr lang="en-US" sz="1600" b="1" dirty="0">
                <a:solidFill>
                  <a:srgbClr val="00006D"/>
                </a:solidFill>
                <a:latin typeface="Menlo"/>
              </a:rPr>
              <a:t>schemes</a:t>
            </a:r>
            <a:r>
              <a:rPr lang="en-US" sz="1600" b="1" dirty="0">
                <a:latin typeface="Menlo"/>
              </a:rPr>
              <a:t>&gt;</a:t>
            </a:r>
            <a:r>
              <a:rPr lang="en-US" sz="1600" b="1" dirty="0" err="1">
                <a:latin typeface="Menlo"/>
              </a:rPr>
              <a:t>http,https</a:t>
            </a:r>
            <a:r>
              <a:rPr lang="en-US" sz="1600" b="1" dirty="0">
                <a:latin typeface="Menlo"/>
              </a:rPr>
              <a:t>&lt;/</a:t>
            </a:r>
            <a:r>
              <a:rPr lang="en-US" sz="1600" b="1" dirty="0">
                <a:solidFill>
                  <a:srgbClr val="00006D"/>
                </a:solidFill>
                <a:latin typeface="Menlo"/>
              </a:rPr>
              <a:t>schemes</a:t>
            </a:r>
            <a:r>
              <a:rPr lang="en-US" sz="1600" b="1" dirty="0">
                <a:latin typeface="Menlo"/>
              </a:rPr>
              <a:t>&gt;</a:t>
            </a:r>
            <a:br>
              <a:rPr lang="en-US" sz="1600" b="1" dirty="0">
                <a:latin typeface="Menlo"/>
              </a:rPr>
            </a:br>
            <a:r>
              <a:rPr lang="en-US" sz="1600" b="1" dirty="0">
                <a:latin typeface="Menlo"/>
              </a:rPr>
              <a:t>      &lt;</a:t>
            </a:r>
            <a:r>
              <a:rPr lang="en-US" sz="1600" b="1" dirty="0">
                <a:solidFill>
                  <a:srgbClr val="00006D"/>
                </a:solidFill>
                <a:latin typeface="Menlo"/>
              </a:rPr>
              <a:t>host</a:t>
            </a:r>
            <a:r>
              <a:rPr lang="en-US" sz="1600" b="1" dirty="0">
                <a:latin typeface="Menlo"/>
              </a:rPr>
              <a:t>&gt;localhost:8080&lt;/</a:t>
            </a:r>
            <a:r>
              <a:rPr lang="en-US" sz="1600" b="1" dirty="0">
                <a:solidFill>
                  <a:srgbClr val="00006D"/>
                </a:solidFill>
                <a:latin typeface="Menlo"/>
              </a:rPr>
              <a:t>host</a:t>
            </a:r>
            <a:r>
              <a:rPr lang="en-US" sz="1600" b="1" dirty="0">
                <a:latin typeface="Menlo"/>
              </a:rPr>
              <a:t>&gt;</a:t>
            </a:r>
            <a:br>
              <a:rPr lang="en-US" sz="1600" b="1" dirty="0">
                <a:latin typeface="Menlo"/>
              </a:rPr>
            </a:br>
            <a:r>
              <a:rPr lang="en-US" sz="1600" b="1" dirty="0">
                <a:latin typeface="Menlo"/>
              </a:rPr>
              <a:t>      &lt;</a:t>
            </a:r>
            <a:r>
              <a:rPr lang="en-US" sz="1600" b="1" dirty="0" err="1">
                <a:solidFill>
                  <a:srgbClr val="00006D"/>
                </a:solidFill>
                <a:latin typeface="Menlo"/>
              </a:rPr>
              <a:t>basePath</a:t>
            </a:r>
            <a:r>
              <a:rPr lang="en-US" sz="1600" b="1" dirty="0">
                <a:latin typeface="Menlo"/>
              </a:rPr>
              <a:t>&gt;/</a:t>
            </a:r>
            <a:r>
              <a:rPr lang="en-US" sz="1600" b="1" dirty="0" err="1">
                <a:latin typeface="Menlo"/>
              </a:rPr>
              <a:t>api</a:t>
            </a:r>
            <a:r>
              <a:rPr lang="en-US" sz="1600" b="1" dirty="0">
                <a:latin typeface="Menlo"/>
              </a:rPr>
              <a:t>&lt;/</a:t>
            </a:r>
            <a:r>
              <a:rPr lang="en-US" sz="1600" b="1" dirty="0" err="1">
                <a:solidFill>
                  <a:srgbClr val="00006D"/>
                </a:solidFill>
                <a:latin typeface="Menlo"/>
              </a:rPr>
              <a:t>basePath</a:t>
            </a:r>
            <a:r>
              <a:rPr lang="en-US" sz="1600" b="1" dirty="0">
                <a:latin typeface="Menlo"/>
              </a:rPr>
              <a:t>&gt;</a:t>
            </a:r>
            <a:br>
              <a:rPr lang="en-US" sz="1600" b="1" dirty="0">
                <a:latin typeface="Menlo"/>
              </a:rPr>
            </a:br>
            <a:r>
              <a:rPr lang="en-US" sz="1600" dirty="0">
                <a:latin typeface="Menlo"/>
              </a:rPr>
              <a:t>      &lt;</a:t>
            </a:r>
            <a:r>
              <a:rPr lang="en-US" sz="1600" dirty="0">
                <a:solidFill>
                  <a:srgbClr val="00006D"/>
                </a:solidFill>
                <a:latin typeface="Menlo"/>
              </a:rPr>
              <a:t>info</a:t>
            </a:r>
            <a:r>
              <a:rPr lang="en-US" sz="1600" dirty="0">
                <a:latin typeface="Menlo"/>
              </a:rPr>
              <a:t>&gt;</a:t>
            </a:r>
            <a:br>
              <a:rPr lang="en-US" sz="1600" dirty="0">
                <a:latin typeface="Menlo"/>
              </a:rPr>
            </a:br>
            <a:r>
              <a:rPr lang="en-US" sz="1600" dirty="0">
                <a:latin typeface="Menlo"/>
              </a:rPr>
              <a:t>        </a:t>
            </a:r>
            <a:r>
              <a:rPr lang="en-US" sz="1600" b="1" dirty="0">
                <a:latin typeface="Menlo"/>
              </a:rPr>
              <a:t>&lt;</a:t>
            </a:r>
            <a:r>
              <a:rPr lang="en-US" sz="1600" b="1" dirty="0">
                <a:solidFill>
                  <a:srgbClr val="00006D"/>
                </a:solidFill>
                <a:latin typeface="Menlo"/>
              </a:rPr>
              <a:t>title</a:t>
            </a:r>
            <a:r>
              <a:rPr lang="en-US" sz="1600" b="1" dirty="0">
                <a:latin typeface="Menlo"/>
              </a:rPr>
              <a:t>&gt;Room&lt;/</a:t>
            </a:r>
            <a:r>
              <a:rPr lang="en-US" sz="1600" b="1" dirty="0">
                <a:solidFill>
                  <a:srgbClr val="00006D"/>
                </a:solidFill>
                <a:latin typeface="Menlo"/>
              </a:rPr>
              <a:t>title</a:t>
            </a:r>
            <a:r>
              <a:rPr lang="en-US" sz="1600" b="1" dirty="0">
                <a:latin typeface="Menlo"/>
              </a:rPr>
              <a:t>&gt;</a:t>
            </a:r>
            <a:br>
              <a:rPr lang="en-US" sz="1600" b="1" dirty="0">
                <a:latin typeface="Menlo"/>
              </a:rPr>
            </a:br>
            <a:r>
              <a:rPr lang="en-US" sz="1600" b="1" dirty="0">
                <a:latin typeface="Menlo"/>
              </a:rPr>
              <a:t>        &lt;</a:t>
            </a:r>
            <a:r>
              <a:rPr lang="en-US" sz="1600" b="1" dirty="0">
                <a:solidFill>
                  <a:srgbClr val="00006D"/>
                </a:solidFill>
                <a:latin typeface="Menlo"/>
              </a:rPr>
              <a:t>version</a:t>
            </a:r>
            <a:r>
              <a:rPr lang="en-US" sz="1600" b="1" dirty="0">
                <a:latin typeface="Menlo"/>
              </a:rPr>
              <a:t>&gt;1.0.0&lt;/</a:t>
            </a:r>
            <a:r>
              <a:rPr lang="en-US" sz="1600" b="1" dirty="0">
                <a:solidFill>
                  <a:srgbClr val="00006D"/>
                </a:solidFill>
                <a:latin typeface="Menlo"/>
              </a:rPr>
              <a:t>version</a:t>
            </a:r>
            <a:r>
              <a:rPr lang="en-US" sz="1600" b="1" dirty="0">
                <a:latin typeface="Menlo"/>
              </a:rPr>
              <a:t>&gt;</a:t>
            </a:r>
            <a:br>
              <a:rPr lang="en-US" sz="1600" b="1" dirty="0">
                <a:latin typeface="Menlo"/>
              </a:rPr>
            </a:br>
            <a:r>
              <a:rPr lang="en-US" sz="1600" b="1" dirty="0">
                <a:latin typeface="Menlo"/>
              </a:rPr>
              <a:t>        &lt;</a:t>
            </a:r>
            <a:r>
              <a:rPr lang="en-US" sz="1600" b="1" dirty="0">
                <a:solidFill>
                  <a:srgbClr val="00006D"/>
                </a:solidFill>
                <a:latin typeface="Menlo"/>
              </a:rPr>
              <a:t>description</a:t>
            </a:r>
            <a:r>
              <a:rPr lang="en-US" sz="1600" b="1" dirty="0">
                <a:latin typeface="Menlo"/>
              </a:rPr>
              <a:t>&gt;Rooms of the venue&lt;/</a:t>
            </a:r>
            <a:r>
              <a:rPr lang="en-US" sz="1600" b="1" dirty="0">
                <a:solidFill>
                  <a:srgbClr val="00006D"/>
                </a:solidFill>
                <a:latin typeface="Menlo"/>
              </a:rPr>
              <a:t>description</a:t>
            </a:r>
            <a:r>
              <a:rPr lang="en-US" sz="1600" b="1" dirty="0">
                <a:latin typeface="Menlo"/>
              </a:rPr>
              <a:t>&gt;</a:t>
            </a:r>
            <a:br>
              <a:rPr lang="en-US" sz="1600" b="1" dirty="0">
                <a:latin typeface="Menlo"/>
              </a:rPr>
            </a:br>
            <a:r>
              <a:rPr lang="en-US" sz="1600" dirty="0">
                <a:latin typeface="Menlo"/>
              </a:rPr>
              <a:t>      &lt;/</a:t>
            </a:r>
            <a:r>
              <a:rPr lang="en-US" sz="1600" dirty="0">
                <a:solidFill>
                  <a:srgbClr val="00006D"/>
                </a:solidFill>
                <a:latin typeface="Menlo"/>
              </a:rPr>
              <a:t>info</a:t>
            </a:r>
            <a:r>
              <a:rPr lang="en-US" sz="1600" dirty="0">
                <a:latin typeface="Menlo"/>
              </a:rPr>
              <a:t>&gt;</a:t>
            </a: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28878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8005" y="65706"/>
            <a:ext cx="7569141" cy="4731480"/>
          </a:xfrm>
          <a:prstGeom prst="rect">
            <a:avLst/>
          </a:prstGeom>
        </p:spPr>
      </p:pic>
      <p:sp>
        <p:nvSpPr>
          <p:cNvPr id="4" name="Parchemin horizontal 3"/>
          <p:cNvSpPr/>
          <p:nvPr/>
        </p:nvSpPr>
        <p:spPr>
          <a:xfrm rot="2503123">
            <a:off x="7863839" y="304801"/>
            <a:ext cx="1422400" cy="599440"/>
          </a:xfrm>
          <a:prstGeom prst="horizontalScroll">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b="1" dirty="0"/>
              <a:t>Front</a:t>
            </a:r>
          </a:p>
        </p:txBody>
      </p:sp>
    </p:spTree>
    <p:extLst>
      <p:ext uri="{BB962C8B-B14F-4D97-AF65-F5344CB8AC3E}">
        <p14:creationId xmlns:p14="http://schemas.microsoft.com/office/powerpoint/2010/main" val="369214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r>
              <a:rPr lang="fr-FR" dirty="0"/>
              <a:t>The </a:t>
            </a:r>
            <a:r>
              <a:rPr lang="fr-FR" dirty="0" err="1"/>
              <a:t>Conference</a:t>
            </a:r>
            <a:r>
              <a:rPr lang="fr-FR" dirty="0"/>
              <a:t> App</a:t>
            </a:r>
            <a:br>
              <a:rPr lang="fr-FR" dirty="0"/>
            </a:br>
            <a:endParaRPr lang="en" dirty="0"/>
          </a:p>
        </p:txBody>
      </p:sp>
      <p:pic>
        <p:nvPicPr>
          <p:cNvPr id="2" name="Image 1" descr="archite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9144000" cy="3485336"/>
          </a:xfrm>
          <a:prstGeom prst="rect">
            <a:avLst/>
          </a:prstGeom>
        </p:spPr>
      </p:pic>
    </p:spTree>
    <p:extLst>
      <p:ext uri="{BB962C8B-B14F-4D97-AF65-F5344CB8AC3E}">
        <p14:creationId xmlns:p14="http://schemas.microsoft.com/office/powerpoint/2010/main" val="17503532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err="1"/>
              <a:t>Swagger</a:t>
            </a:r>
            <a:r>
              <a:rPr lang="fr-FR" dirty="0"/>
              <a:t> TypeScript for Angular </a:t>
            </a:r>
            <a:r>
              <a:rPr lang="fr-FR" dirty="0" err="1"/>
              <a:t>generation</a:t>
            </a:r>
            <a:endParaRPr lang="en" dirty="0"/>
          </a:p>
        </p:txBody>
      </p:sp>
      <p:sp>
        <p:nvSpPr>
          <p:cNvPr id="6" name="Parchemin horizontal 5"/>
          <p:cNvSpPr/>
          <p:nvPr/>
        </p:nvSpPr>
        <p:spPr>
          <a:xfrm rot="2503123">
            <a:off x="7863839" y="304801"/>
            <a:ext cx="1422400" cy="599440"/>
          </a:xfrm>
          <a:prstGeom prst="horizontalScroll">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b="1" dirty="0"/>
              <a:t>Front</a:t>
            </a:r>
          </a:p>
        </p:txBody>
      </p:sp>
      <p:sp>
        <p:nvSpPr>
          <p:cNvPr id="2" name="Rectangle 1"/>
          <p:cNvSpPr/>
          <p:nvPr/>
        </p:nvSpPr>
        <p:spPr>
          <a:xfrm>
            <a:off x="362670" y="1226165"/>
            <a:ext cx="8469630" cy="2462213"/>
          </a:xfrm>
          <a:prstGeom prst="rect">
            <a:avLst/>
          </a:prstGeom>
          <a:solidFill>
            <a:schemeClr val="bg1">
              <a:lumMod val="85000"/>
            </a:schemeClr>
          </a:solidFill>
        </p:spPr>
        <p:txBody>
          <a:bodyPr wrap="square">
            <a:spAutoFit/>
          </a:bodyPr>
          <a:lstStyle/>
          <a:p>
            <a:r>
              <a:rPr lang="en-US" dirty="0">
                <a:solidFill>
                  <a:srgbClr val="0000FF"/>
                </a:solidFill>
                <a:latin typeface="Consolas" panose="020B0609020204030204" pitchFamily="49" charset="0"/>
              </a:rPr>
              <a:t>public</a:t>
            </a:r>
            <a:r>
              <a:rPr lang="en-US" dirty="0">
                <a:latin typeface="Consolas" panose="020B0609020204030204" pitchFamily="49" charset="0"/>
              </a:rPr>
              <a:t> add(room: </a:t>
            </a:r>
            <a:r>
              <a:rPr lang="en-US" dirty="0" err="1">
                <a:latin typeface="Consolas" panose="020B0609020204030204" pitchFamily="49" charset="0"/>
              </a:rPr>
              <a:t>models.Room</a:t>
            </a:r>
            <a:r>
              <a:rPr lang="en-US" dirty="0">
                <a:latin typeface="Consolas" panose="020B0609020204030204" pitchFamily="49" charset="0"/>
              </a:rPr>
              <a:t>): Observable&lt;{}&gt; {</a:t>
            </a:r>
          </a:p>
          <a:p>
            <a:endParaRPr lang="en-US" dirty="0">
              <a:latin typeface="Consolas" panose="020B0609020204030204" pitchFamily="49" charset="0"/>
            </a:endParaRPr>
          </a:p>
          <a:p>
            <a:r>
              <a:rPr lang="en-US" dirty="0">
                <a:solidFill>
                  <a:srgbClr val="0000FF"/>
                </a:solidFill>
                <a:latin typeface="Consolas" panose="020B0609020204030204" pitchFamily="49" charset="0"/>
              </a:rPr>
              <a:t>    return</a:t>
            </a:r>
            <a:r>
              <a:rPr lang="en-US" dirty="0">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latin typeface="Consolas" panose="020B0609020204030204" pitchFamily="49" charset="0"/>
              </a:rPr>
              <a:t>.http.request</a:t>
            </a:r>
            <a:r>
              <a:rPr lang="en-US" dirty="0">
                <a:latin typeface="Consolas" panose="020B0609020204030204" pitchFamily="49" charset="0"/>
              </a:rPr>
              <a:t>(path, </a:t>
            </a:r>
            <a:r>
              <a:rPr lang="en-US" dirty="0" err="1">
                <a:latin typeface="Consolas" panose="020B0609020204030204" pitchFamily="49" charset="0"/>
              </a:rPr>
              <a:t>requestOptions</a:t>
            </a:r>
            <a:r>
              <a:rPr lang="en-US" dirty="0">
                <a:latin typeface="Consolas" panose="020B0609020204030204" pitchFamily="49" charset="0"/>
              </a:rPr>
              <a:t>)</a:t>
            </a:r>
          </a:p>
          <a:p>
            <a:r>
              <a:rPr lang="en-US" dirty="0">
                <a:latin typeface="Consolas" panose="020B0609020204030204" pitchFamily="49" charset="0"/>
              </a:rPr>
              <a:t>            .map((response: Response) =&gt; { … });</a:t>
            </a:r>
          </a:p>
          <a:p>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0000FF"/>
                </a:solidFill>
                <a:latin typeface="Consolas" panose="020B0609020204030204" pitchFamily="49" charset="0"/>
              </a:rPr>
              <a:t>public</a:t>
            </a:r>
            <a:r>
              <a:rPr lang="en-US" dirty="0">
                <a:latin typeface="Consolas" panose="020B0609020204030204" pitchFamily="49" charset="0"/>
              </a:rPr>
              <a:t> retrieve(id: </a:t>
            </a:r>
            <a:r>
              <a:rPr lang="en-US" dirty="0">
                <a:solidFill>
                  <a:srgbClr val="0000FF"/>
                </a:solidFill>
                <a:latin typeface="Consolas" panose="020B0609020204030204" pitchFamily="49" charset="0"/>
              </a:rPr>
              <a:t>string</a:t>
            </a:r>
            <a:r>
              <a:rPr lang="en-US" dirty="0">
                <a:latin typeface="Consolas" panose="020B0609020204030204" pitchFamily="49" charset="0"/>
              </a:rPr>
              <a:t>, </a:t>
            </a:r>
            <a:r>
              <a:rPr lang="en-US" dirty="0" err="1">
                <a:latin typeface="Consolas" panose="020B0609020204030204" pitchFamily="49" charset="0"/>
              </a:rPr>
              <a:t>extraHttpRequestParams</a:t>
            </a:r>
            <a:r>
              <a:rPr lang="en-US" dirty="0">
                <a:latin typeface="Consolas" panose="020B0609020204030204" pitchFamily="49" charset="0"/>
              </a:rPr>
              <a:t>?: </a:t>
            </a:r>
            <a:r>
              <a:rPr lang="en-US" dirty="0">
                <a:solidFill>
                  <a:srgbClr val="0000FF"/>
                </a:solidFill>
                <a:latin typeface="Consolas" panose="020B0609020204030204" pitchFamily="49" charset="0"/>
              </a:rPr>
              <a:t>any</a:t>
            </a:r>
            <a:r>
              <a:rPr lang="en-US" dirty="0">
                <a:latin typeface="Consolas" panose="020B0609020204030204" pitchFamily="49" charset="0"/>
              </a:rPr>
              <a:t>): Observable&lt;</a:t>
            </a:r>
            <a:r>
              <a:rPr lang="en-US" dirty="0" err="1">
                <a:latin typeface="Consolas" panose="020B0609020204030204" pitchFamily="49" charset="0"/>
              </a:rPr>
              <a:t>models.Room</a:t>
            </a:r>
            <a:r>
              <a:rPr lang="en-US" dirty="0">
                <a:latin typeface="Consolas" panose="020B0609020204030204" pitchFamily="49" charset="0"/>
              </a:rPr>
              <a:t>&gt; {</a:t>
            </a:r>
          </a:p>
          <a:p>
            <a:endParaRPr lang="en-US" dirty="0">
              <a:latin typeface="Consolas" panose="020B0609020204030204" pitchFamily="49" charset="0"/>
            </a:endParaRPr>
          </a:p>
          <a:p>
            <a:r>
              <a:rPr lang="en-US" dirty="0">
                <a:solidFill>
                  <a:srgbClr val="0000FF"/>
                </a:solidFill>
                <a:latin typeface="Consolas" panose="020B0609020204030204" pitchFamily="49" charset="0"/>
              </a:rPr>
              <a:t>     return</a:t>
            </a:r>
            <a:r>
              <a:rPr lang="en-US" dirty="0">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latin typeface="Consolas" panose="020B0609020204030204" pitchFamily="49" charset="0"/>
              </a:rPr>
              <a:t>.http.request</a:t>
            </a:r>
            <a:r>
              <a:rPr lang="en-US" dirty="0">
                <a:latin typeface="Consolas" panose="020B0609020204030204" pitchFamily="49" charset="0"/>
              </a:rPr>
              <a:t>(path, </a:t>
            </a:r>
            <a:r>
              <a:rPr lang="en-US" dirty="0" err="1">
                <a:latin typeface="Consolas" panose="020B0609020204030204" pitchFamily="49" charset="0"/>
              </a:rPr>
              <a:t>requestOptions</a:t>
            </a:r>
            <a:r>
              <a:rPr lang="en-US" dirty="0">
                <a:latin typeface="Consolas" panose="020B0609020204030204" pitchFamily="49" charset="0"/>
              </a:rPr>
              <a:t>)</a:t>
            </a:r>
          </a:p>
          <a:p>
            <a:r>
              <a:rPr lang="en-US" dirty="0">
                <a:latin typeface="Consolas" panose="020B0609020204030204" pitchFamily="49" charset="0"/>
              </a:rPr>
              <a:t>            .map((response: Response) =&gt; { … });</a:t>
            </a:r>
          </a:p>
          <a:p>
            <a:r>
              <a:rPr lang="en-US" dirty="0">
                <a:latin typeface="Consolas" panose="020B0609020204030204" pitchFamily="49" charset="0"/>
              </a:rPr>
              <a:t>}</a:t>
            </a:r>
            <a:endParaRPr lang="en-US" dirty="0"/>
          </a:p>
        </p:txBody>
      </p:sp>
    </p:spTree>
    <p:extLst>
      <p:ext uri="{BB962C8B-B14F-4D97-AF65-F5344CB8AC3E}">
        <p14:creationId xmlns:p14="http://schemas.microsoft.com/office/powerpoint/2010/main" val="1867828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fr-FR" dirty="0" err="1"/>
              <a:t>Generate</a:t>
            </a:r>
            <a:r>
              <a:rPr lang="fr-FR" dirty="0"/>
              <a:t> Angular </a:t>
            </a:r>
            <a:r>
              <a:rPr lang="fr-FR" dirty="0" err="1"/>
              <a:t>from</a:t>
            </a:r>
            <a:r>
              <a:rPr lang="fr-FR" dirty="0"/>
              <a:t> </a:t>
            </a:r>
            <a:r>
              <a:rPr lang="fr-FR" dirty="0" err="1"/>
              <a:t>Swagger</a:t>
            </a:r>
            <a:endParaRPr lang="fr-FR" dirty="0"/>
          </a:p>
          <a:p>
            <a:endParaRPr lang="fr-FR" dirty="0"/>
          </a:p>
        </p:txBody>
      </p:sp>
      <p:pic>
        <p:nvPicPr>
          <p:cNvPr id="2" name="Image 1" descr="swagger-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507" y="2561022"/>
            <a:ext cx="1112520" cy="1112520"/>
          </a:xfrm>
          <a:prstGeom prst="rect">
            <a:avLst/>
          </a:prstGeom>
        </p:spPr>
      </p:pic>
      <p:pic>
        <p:nvPicPr>
          <p:cNvPr id="5" name="Picture 21" descr="https://raw.githubusercontent.com/angular/angular.io/master/public/resources/images/logos/standard/shield-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417" y="2587804"/>
            <a:ext cx="998879" cy="10857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1515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04969" y="487991"/>
            <a:ext cx="4134062" cy="216546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a:t>Proxy</a:t>
            </a:r>
            <a:endParaRPr lang="en" dirty="0"/>
          </a:p>
        </p:txBody>
      </p:sp>
      <p:pic>
        <p:nvPicPr>
          <p:cNvPr id="3" name="Image 2" descr="architecture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2700"/>
            <a:ext cx="9144000" cy="2563926"/>
          </a:xfrm>
          <a:prstGeom prst="rect">
            <a:avLst/>
          </a:prstGeom>
        </p:spPr>
      </p:pic>
    </p:spTree>
    <p:extLst>
      <p:ext uri="{BB962C8B-B14F-4D97-AF65-F5344CB8AC3E}">
        <p14:creationId xmlns:p14="http://schemas.microsoft.com/office/powerpoint/2010/main" val="3503595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a:t>CORS</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a:t>Cross-</a:t>
            </a:r>
            <a:r>
              <a:rPr lang="fr-FR" dirty="0" err="1"/>
              <a:t>Origin</a:t>
            </a:r>
            <a:r>
              <a:rPr lang="fr-FR" dirty="0"/>
              <a:t> Resource Sharing</a:t>
            </a:r>
          </a:p>
          <a:p>
            <a:pPr marL="571500" lvl="0" indent="-342900">
              <a:buFont typeface="Arial"/>
              <a:buChar char="•"/>
            </a:pPr>
            <a:r>
              <a:rPr lang="fr-FR" dirty="0" err="1"/>
              <a:t>Specification</a:t>
            </a:r>
            <a:r>
              <a:rPr lang="fr-FR" dirty="0"/>
              <a:t> (</a:t>
            </a:r>
            <a:r>
              <a:rPr lang="fr-FR" dirty="0" err="1">
                <a:hlinkClick r:id="rId3"/>
              </a:rPr>
              <a:t>https</a:t>
            </a:r>
            <a:r>
              <a:rPr lang="fr-FR" dirty="0">
                <a:hlinkClick r:id="rId3"/>
              </a:rPr>
              <a:t>://www.w3.org/TR/cors/</a:t>
            </a:r>
            <a:r>
              <a:rPr lang="fr-FR" dirty="0"/>
              <a:t>)</a:t>
            </a:r>
          </a:p>
          <a:p>
            <a:pPr marL="571500" lvl="0" indent="-342900">
              <a:buFont typeface="Arial"/>
              <a:buChar char="•"/>
            </a:pPr>
            <a:r>
              <a:rPr lang="fr-FR" dirty="0"/>
              <a:t>Access </a:t>
            </a:r>
            <a:r>
              <a:rPr lang="fr-FR" dirty="0" err="1"/>
              <a:t>across</a:t>
            </a:r>
            <a:r>
              <a:rPr lang="fr-FR" dirty="0"/>
              <a:t> </a:t>
            </a:r>
            <a:r>
              <a:rPr lang="fr-FR" dirty="0" err="1"/>
              <a:t>domain-boundaries</a:t>
            </a:r>
            <a:endParaRPr lang="fr-FR" dirty="0"/>
          </a:p>
          <a:p>
            <a:pPr marL="571500" lvl="0" indent="-342900">
              <a:buFont typeface="Arial"/>
              <a:buChar char="•"/>
            </a:pPr>
            <a:r>
              <a:rPr lang="fr-FR" dirty="0"/>
              <a:t>JavaScript and web </a:t>
            </a:r>
            <a:r>
              <a:rPr lang="fr-FR" dirty="0" err="1"/>
              <a:t>programming</a:t>
            </a:r>
            <a:r>
              <a:rPr lang="fr-FR" dirty="0"/>
              <a:t> has </a:t>
            </a:r>
            <a:r>
              <a:rPr lang="fr-FR" dirty="0" err="1"/>
              <a:t>grown</a:t>
            </a:r>
            <a:endParaRPr lang="fr-FR" dirty="0"/>
          </a:p>
          <a:p>
            <a:pPr marL="571500" lvl="0" indent="-342900">
              <a:buFont typeface="Arial"/>
              <a:buChar char="•"/>
            </a:pPr>
            <a:r>
              <a:rPr lang="fr-FR" dirty="0"/>
              <a:t>But the </a:t>
            </a:r>
            <a:r>
              <a:rPr lang="fr-FR" dirty="0" err="1"/>
              <a:t>same-origin</a:t>
            </a:r>
            <a:r>
              <a:rPr lang="fr-FR" dirty="0"/>
              <a:t> </a:t>
            </a:r>
            <a:r>
              <a:rPr lang="fr-FR" dirty="0" err="1"/>
              <a:t>policy</a:t>
            </a:r>
            <a:r>
              <a:rPr lang="fr-FR" dirty="0"/>
              <a:t> </a:t>
            </a:r>
            <a:r>
              <a:rPr lang="fr-FR" dirty="0" err="1"/>
              <a:t>still</a:t>
            </a:r>
            <a:r>
              <a:rPr lang="fr-FR" dirty="0"/>
              <a:t> </a:t>
            </a:r>
            <a:r>
              <a:rPr lang="fr-FR" dirty="0" err="1"/>
              <a:t>remains</a:t>
            </a:r>
            <a:endParaRPr lang="fr-FR" dirty="0"/>
          </a:p>
          <a:p>
            <a:pPr marL="571500" lvl="0" indent="-342900">
              <a:buFont typeface="Arial"/>
              <a:buChar char="•"/>
            </a:pPr>
            <a:r>
              <a:rPr lang="fr-FR" dirty="0" err="1"/>
              <a:t>Prevents</a:t>
            </a:r>
            <a:r>
              <a:rPr lang="fr-FR" dirty="0"/>
              <a:t> JavaScript </a:t>
            </a:r>
            <a:r>
              <a:rPr lang="fr-FR" dirty="0" err="1"/>
              <a:t>from</a:t>
            </a:r>
            <a:r>
              <a:rPr lang="fr-FR" dirty="0"/>
              <a:t> </a:t>
            </a:r>
            <a:r>
              <a:rPr lang="fr-FR" dirty="0" err="1"/>
              <a:t>making</a:t>
            </a:r>
            <a:r>
              <a:rPr lang="fr-FR" dirty="0"/>
              <a:t> </a:t>
            </a:r>
            <a:r>
              <a:rPr lang="fr-FR" dirty="0" err="1"/>
              <a:t>requests</a:t>
            </a:r>
            <a:r>
              <a:rPr lang="fr-FR" dirty="0"/>
              <a:t> </a:t>
            </a:r>
            <a:r>
              <a:rPr lang="fr-FR" dirty="0" err="1"/>
              <a:t>across</a:t>
            </a:r>
            <a:r>
              <a:rPr lang="fr-FR" dirty="0"/>
              <a:t> </a:t>
            </a:r>
            <a:r>
              <a:rPr lang="fr-FR" dirty="0" err="1"/>
              <a:t>domain</a:t>
            </a:r>
            <a:r>
              <a:rPr lang="fr-FR" dirty="0"/>
              <a:t> </a:t>
            </a:r>
            <a:r>
              <a:rPr lang="fr-FR" dirty="0" err="1"/>
              <a:t>boundaries</a:t>
            </a:r>
            <a:endParaRPr lang="fr-FR" dirty="0"/>
          </a:p>
        </p:txBody>
      </p:sp>
      <p:pic>
        <p:nvPicPr>
          <p:cNvPr id="4" name="Image 3" descr="cors-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7969" y="121920"/>
            <a:ext cx="1396031" cy="731520"/>
          </a:xfrm>
          <a:prstGeom prst="rect">
            <a:avLst/>
          </a:prstGeom>
        </p:spPr>
      </p:pic>
    </p:spTree>
    <p:extLst>
      <p:ext uri="{BB962C8B-B14F-4D97-AF65-F5344CB8AC3E}">
        <p14:creationId xmlns:p14="http://schemas.microsoft.com/office/powerpoint/2010/main" val="188033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HTTP Header</a:t>
            </a:r>
            <a:endParaRPr lang="en" dirty="0"/>
          </a:p>
        </p:txBody>
      </p:sp>
      <p:sp>
        <p:nvSpPr>
          <p:cNvPr id="5" name="Text Placeholder 2"/>
          <p:cNvSpPr txBox="1">
            <a:spLocks/>
          </p:cNvSpPr>
          <p:nvPr/>
        </p:nvSpPr>
        <p:spPr>
          <a:xfrm>
            <a:off x="406262" y="1358519"/>
            <a:ext cx="8426038" cy="2797347"/>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dirty="0">
                <a:latin typeface="Menlo"/>
              </a:rPr>
              <a:t>Access-Control-</a:t>
            </a:r>
            <a:r>
              <a:rPr lang="en-US" sz="1600" b="1" dirty="0">
                <a:latin typeface="Menlo"/>
              </a:rPr>
              <a:t>Allow-Origin</a:t>
            </a:r>
          </a:p>
          <a:p>
            <a:r>
              <a:rPr lang="en-US" sz="1600" dirty="0">
                <a:latin typeface="Menlo"/>
              </a:rPr>
              <a:t>Access-Control-</a:t>
            </a:r>
            <a:r>
              <a:rPr lang="en-US" sz="1600" b="1" dirty="0">
                <a:latin typeface="Menlo"/>
              </a:rPr>
              <a:t>Allow-Credentials</a:t>
            </a:r>
          </a:p>
          <a:p>
            <a:r>
              <a:rPr lang="en-US" sz="1600" dirty="0">
                <a:latin typeface="Menlo"/>
              </a:rPr>
              <a:t>Access-Control-</a:t>
            </a:r>
            <a:r>
              <a:rPr lang="en-US" sz="1600" b="1" dirty="0">
                <a:latin typeface="Menlo"/>
              </a:rPr>
              <a:t>Expose-Headers</a:t>
            </a:r>
          </a:p>
          <a:p>
            <a:r>
              <a:rPr lang="en-US" sz="1600" dirty="0">
                <a:latin typeface="Menlo"/>
              </a:rPr>
              <a:t>Access-Control-</a:t>
            </a:r>
            <a:r>
              <a:rPr lang="en-US" sz="1600" b="1" dirty="0">
                <a:latin typeface="Menlo"/>
              </a:rPr>
              <a:t>Max-Age</a:t>
            </a:r>
          </a:p>
          <a:p>
            <a:r>
              <a:rPr lang="en-US" sz="1600" dirty="0">
                <a:latin typeface="Menlo"/>
              </a:rPr>
              <a:t>Access-Control-</a:t>
            </a:r>
            <a:r>
              <a:rPr lang="en-US" sz="1600" b="1" dirty="0">
                <a:latin typeface="Menlo"/>
              </a:rPr>
              <a:t>Allow-Methods</a:t>
            </a:r>
          </a:p>
          <a:p>
            <a:r>
              <a:rPr lang="en-US" sz="1600" dirty="0">
                <a:latin typeface="Menlo"/>
              </a:rPr>
              <a:t>Access-Control-</a:t>
            </a:r>
            <a:r>
              <a:rPr lang="en-US" sz="1600" b="1" dirty="0">
                <a:latin typeface="Menlo"/>
              </a:rPr>
              <a:t>Allow-Headers</a:t>
            </a:r>
          </a:p>
          <a:p>
            <a:r>
              <a:rPr lang="en-US" sz="1600" dirty="0">
                <a:latin typeface="Menlo"/>
              </a:rPr>
              <a:t>Access-Control-</a:t>
            </a:r>
            <a:r>
              <a:rPr lang="en-US" sz="1600" b="1" dirty="0">
                <a:latin typeface="Menlo"/>
              </a:rPr>
              <a:t>Request-Method</a:t>
            </a:r>
          </a:p>
          <a:p>
            <a:r>
              <a:rPr lang="en-US" sz="1600" dirty="0">
                <a:latin typeface="Menlo"/>
              </a:rPr>
              <a:t>Access-Control-</a:t>
            </a:r>
            <a:r>
              <a:rPr lang="en-US" sz="1600" b="1" dirty="0">
                <a:latin typeface="Menlo"/>
              </a:rPr>
              <a:t>Request-Headers</a:t>
            </a:r>
          </a:p>
        </p:txBody>
      </p:sp>
    </p:spTree>
    <p:extLst>
      <p:ext uri="{BB962C8B-B14F-4D97-AF65-F5344CB8AC3E}">
        <p14:creationId xmlns:p14="http://schemas.microsoft.com/office/powerpoint/2010/main" val="35928004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CORS</a:t>
            </a:r>
            <a:endParaRPr lang="en" dirty="0"/>
          </a:p>
        </p:txBody>
      </p:sp>
      <p:sp>
        <p:nvSpPr>
          <p:cNvPr id="5" name="Text Placeholder 2"/>
          <p:cNvSpPr txBox="1">
            <a:spLocks/>
          </p:cNvSpPr>
          <p:nvPr/>
        </p:nvSpPr>
        <p:spPr>
          <a:xfrm>
            <a:off x="406262" y="1017725"/>
            <a:ext cx="8426038"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b="1" dirty="0">
                <a:solidFill>
                  <a:srgbClr val="6D6F05"/>
                </a:solidFill>
                <a:latin typeface="Menlo"/>
              </a:rPr>
              <a:t>@Provider</a:t>
            </a:r>
            <a:br>
              <a:rPr lang="en-US" sz="1600" b="1" dirty="0">
                <a:solidFill>
                  <a:srgbClr val="6D6F05"/>
                </a:solidFill>
                <a:latin typeface="Menlo"/>
              </a:rPr>
            </a:br>
            <a:r>
              <a:rPr lang="en-US" sz="1600" dirty="0">
                <a:solidFill>
                  <a:srgbClr val="00006D"/>
                </a:solidFill>
                <a:latin typeface="Menlo"/>
              </a:rPr>
              <a:t>public class </a:t>
            </a:r>
            <a:r>
              <a:rPr lang="en-US" sz="1600" dirty="0" err="1">
                <a:latin typeface="Menlo"/>
              </a:rPr>
              <a:t>CORSFilter</a:t>
            </a:r>
            <a:r>
              <a:rPr lang="en-US" sz="1600" dirty="0">
                <a:latin typeface="Menlo"/>
              </a:rPr>
              <a:t> </a:t>
            </a:r>
            <a:r>
              <a:rPr lang="en-US" sz="1600" dirty="0">
                <a:solidFill>
                  <a:srgbClr val="00006D"/>
                </a:solidFill>
                <a:latin typeface="Menlo"/>
              </a:rPr>
              <a:t>implements </a:t>
            </a:r>
            <a:r>
              <a:rPr lang="en-US" sz="1600" b="1" dirty="0" err="1">
                <a:latin typeface="Menlo"/>
              </a:rPr>
              <a:t>ContainerResponseFilter</a:t>
            </a:r>
            <a:r>
              <a:rPr lang="en-US" sz="1600" dirty="0">
                <a:latin typeface="Menlo"/>
              </a:rPr>
              <a:t> {</a:t>
            </a:r>
            <a:br>
              <a:rPr lang="en-US" sz="1600" dirty="0">
                <a:latin typeface="Menlo"/>
              </a:rPr>
            </a:br>
            <a:r>
              <a:rPr lang="en-US" sz="1600" dirty="0">
                <a:latin typeface="Menlo"/>
              </a:rPr>
              <a:t/>
            </a:r>
            <a:br>
              <a:rPr lang="en-US" sz="1600" dirty="0">
                <a:latin typeface="Menlo"/>
              </a:rPr>
            </a:br>
            <a:r>
              <a:rPr lang="en-US" sz="1600" dirty="0">
                <a:solidFill>
                  <a:srgbClr val="6D6F05"/>
                </a:solidFill>
                <a:latin typeface="Menlo"/>
              </a:rPr>
              <a:t>  </a:t>
            </a:r>
            <a:r>
              <a:rPr lang="en-US" sz="1600" dirty="0">
                <a:solidFill>
                  <a:srgbClr val="00006D"/>
                </a:solidFill>
                <a:latin typeface="Menlo"/>
              </a:rPr>
              <a:t>public void </a:t>
            </a:r>
            <a:r>
              <a:rPr lang="en-US" sz="1600" dirty="0">
                <a:latin typeface="Menlo"/>
              </a:rPr>
              <a:t>filter(</a:t>
            </a:r>
            <a:r>
              <a:rPr lang="en-US" sz="1600" dirty="0" err="1">
                <a:latin typeface="Menlo"/>
              </a:rPr>
              <a:t>ContainerRequestContext</a:t>
            </a:r>
            <a:r>
              <a:rPr lang="en-US" sz="1600" dirty="0">
                <a:latin typeface="Menlo"/>
              </a:rPr>
              <a:t> request,</a:t>
            </a:r>
            <a:br>
              <a:rPr lang="en-US" sz="1600" dirty="0">
                <a:latin typeface="Menlo"/>
              </a:rPr>
            </a:br>
            <a:r>
              <a:rPr lang="en-US" sz="1600" dirty="0">
                <a:latin typeface="Menlo"/>
              </a:rPr>
              <a:t>           </a:t>
            </a:r>
            <a:r>
              <a:rPr lang="en-US" sz="1600" dirty="0" err="1">
                <a:latin typeface="Menlo"/>
              </a:rPr>
              <a:t>ContainerResponseContext</a:t>
            </a:r>
            <a:r>
              <a:rPr lang="en-US" sz="1600" dirty="0">
                <a:latin typeface="Menlo"/>
              </a:rPr>
              <a:t> response) </a:t>
            </a:r>
            <a:r>
              <a:rPr lang="en-US" sz="1600" dirty="0">
                <a:solidFill>
                  <a:srgbClr val="00006D"/>
                </a:solidFill>
                <a:latin typeface="Menlo"/>
              </a:rPr>
              <a:t>throws </a:t>
            </a:r>
            <a:r>
              <a:rPr lang="en-US" sz="1600" dirty="0" err="1">
                <a:latin typeface="Menlo"/>
              </a:rPr>
              <a:t>IOException</a:t>
            </a:r>
            <a:r>
              <a:rPr lang="en-US" sz="1600" dirty="0">
                <a:latin typeface="Menlo"/>
              </a:rPr>
              <a:t> {</a:t>
            </a:r>
            <a:br>
              <a:rPr lang="en-US" sz="1600" dirty="0">
                <a:latin typeface="Menlo"/>
              </a:rPr>
            </a:br>
            <a:endParaRPr lang="en-US" sz="1600" dirty="0">
              <a:latin typeface="Menlo"/>
            </a:endParaRPr>
          </a:p>
          <a:p>
            <a:pPr>
              <a:spcAft>
                <a:spcPts val="0"/>
              </a:spcAft>
            </a:pPr>
            <a:r>
              <a:rPr lang="en-US" sz="1600" dirty="0">
                <a:latin typeface="Menlo"/>
              </a:rPr>
              <a:t>    </a:t>
            </a:r>
            <a:r>
              <a:rPr lang="en-US" sz="1600" dirty="0" err="1">
                <a:latin typeface="Menlo"/>
              </a:rPr>
              <a:t>response.getHeaders</a:t>
            </a:r>
            <a:r>
              <a:rPr lang="en-US" sz="1600" dirty="0">
                <a:latin typeface="Menlo"/>
              </a:rPr>
              <a:t>().add(</a:t>
            </a:r>
            <a:r>
              <a:rPr lang="en-US" sz="1600" dirty="0">
                <a:solidFill>
                  <a:srgbClr val="0F7003"/>
                </a:solidFill>
                <a:latin typeface="Menlo"/>
              </a:rPr>
              <a:t>"</a:t>
            </a:r>
            <a:r>
              <a:rPr lang="en-US" sz="1600" b="1" dirty="0">
                <a:solidFill>
                  <a:srgbClr val="0F7003"/>
                </a:solidFill>
                <a:latin typeface="Menlo"/>
              </a:rPr>
              <a:t>Access-Control-Allow-Origin</a:t>
            </a:r>
            <a:r>
              <a:rPr lang="en-US" sz="1600" dirty="0">
                <a:solidFill>
                  <a:srgbClr val="0F7003"/>
                </a:solidFill>
                <a:latin typeface="Menlo"/>
              </a:rPr>
              <a:t>"</a:t>
            </a:r>
            <a:r>
              <a:rPr lang="en-US" sz="1600" dirty="0">
                <a:latin typeface="Menlo"/>
              </a:rPr>
              <a:t>, </a:t>
            </a:r>
            <a:r>
              <a:rPr lang="en-US" sz="1600" dirty="0">
                <a:solidFill>
                  <a:srgbClr val="0F7003"/>
                </a:solidFill>
                <a:latin typeface="Menlo"/>
              </a:rPr>
              <a:t>"*"</a:t>
            </a:r>
            <a:r>
              <a:rPr lang="en-US" sz="1600" dirty="0">
                <a:latin typeface="Menlo"/>
              </a:rPr>
              <a:t>);</a:t>
            </a:r>
          </a:p>
          <a:p>
            <a:pPr>
              <a:spcAft>
                <a:spcPts val="0"/>
              </a:spcAft>
            </a:pPr>
            <a:r>
              <a:rPr lang="en-US" sz="1600" dirty="0">
                <a:latin typeface="Menlo"/>
              </a:rPr>
              <a:t>    </a:t>
            </a:r>
            <a:r>
              <a:rPr lang="en-US" sz="1600" dirty="0" err="1">
                <a:latin typeface="Menlo"/>
              </a:rPr>
              <a:t>response.getHeaders</a:t>
            </a:r>
            <a:r>
              <a:rPr lang="en-US" sz="1600" dirty="0">
                <a:latin typeface="Menlo"/>
              </a:rPr>
              <a:t>().add(</a:t>
            </a:r>
            <a:r>
              <a:rPr lang="en-US" sz="1600" dirty="0">
                <a:solidFill>
                  <a:srgbClr val="0F7003"/>
                </a:solidFill>
                <a:latin typeface="Menlo"/>
              </a:rPr>
              <a:t>"</a:t>
            </a:r>
            <a:r>
              <a:rPr lang="en-US" sz="1600" b="1" dirty="0">
                <a:solidFill>
                  <a:srgbClr val="0F7003"/>
                </a:solidFill>
                <a:latin typeface="Menlo"/>
              </a:rPr>
              <a:t>Access-Control-Allow-Headers</a:t>
            </a:r>
            <a:r>
              <a:rPr lang="en-US" sz="1600" dirty="0">
                <a:solidFill>
                  <a:srgbClr val="0F7003"/>
                </a:solidFill>
                <a:latin typeface="Menlo"/>
              </a:rPr>
              <a:t>"</a:t>
            </a:r>
            <a:r>
              <a:rPr lang="en-US" sz="1600" dirty="0">
                <a:latin typeface="Menlo"/>
              </a:rPr>
              <a:t>,</a:t>
            </a:r>
            <a:br>
              <a:rPr lang="en-US" sz="1600" dirty="0">
                <a:latin typeface="Menlo"/>
              </a:rPr>
            </a:br>
            <a:r>
              <a:rPr lang="en-US" sz="1600" dirty="0">
                <a:latin typeface="Menlo"/>
              </a:rPr>
              <a:t>             </a:t>
            </a:r>
            <a:r>
              <a:rPr lang="en-US" sz="1600" dirty="0">
                <a:solidFill>
                  <a:srgbClr val="0F7003"/>
                </a:solidFill>
                <a:latin typeface="Menlo"/>
              </a:rPr>
              <a:t>"origin, content-type, accept, authorization, </a:t>
            </a:r>
            <a:r>
              <a:rPr lang="en-US" sz="1600" dirty="0" err="1">
                <a:solidFill>
                  <a:srgbClr val="0F7003"/>
                </a:solidFill>
                <a:latin typeface="Menlo"/>
              </a:rPr>
              <a:t>Etag</a:t>
            </a:r>
            <a:r>
              <a:rPr lang="en-US" sz="1600" dirty="0">
                <a:solidFill>
                  <a:srgbClr val="0F7003"/>
                </a:solidFill>
                <a:latin typeface="Menlo"/>
              </a:rPr>
              <a:t>"</a:t>
            </a:r>
            <a:r>
              <a:rPr lang="en-US" sz="1600" dirty="0">
                <a:latin typeface="Menlo"/>
              </a:rPr>
              <a:t>);</a:t>
            </a:r>
          </a:p>
          <a:p>
            <a:pPr>
              <a:spcAft>
                <a:spcPts val="0"/>
              </a:spcAft>
            </a:pPr>
            <a:r>
              <a:rPr lang="en-US" sz="1600" dirty="0">
                <a:latin typeface="Menlo"/>
              </a:rPr>
              <a:t>    </a:t>
            </a:r>
            <a:r>
              <a:rPr lang="en-US" sz="1600" dirty="0" err="1">
                <a:latin typeface="Menlo"/>
              </a:rPr>
              <a:t>response.getHeaders</a:t>
            </a:r>
            <a:r>
              <a:rPr lang="en-US" sz="1600" dirty="0">
                <a:latin typeface="Menlo"/>
              </a:rPr>
              <a:t>().add(</a:t>
            </a:r>
            <a:r>
              <a:rPr lang="en-US" sz="1600" dirty="0">
                <a:solidFill>
                  <a:srgbClr val="0F7003"/>
                </a:solidFill>
                <a:latin typeface="Menlo"/>
              </a:rPr>
              <a:t>"</a:t>
            </a:r>
            <a:r>
              <a:rPr lang="en-US" sz="1600" b="1" dirty="0">
                <a:solidFill>
                  <a:srgbClr val="0F7003"/>
                </a:solidFill>
                <a:latin typeface="Menlo"/>
              </a:rPr>
              <a:t>Access-Control-Allow-Credentials</a:t>
            </a:r>
            <a:r>
              <a:rPr lang="en-US" sz="1600" dirty="0">
                <a:solidFill>
                  <a:srgbClr val="0F7003"/>
                </a:solidFill>
                <a:latin typeface="Menlo"/>
              </a:rPr>
              <a:t>"</a:t>
            </a:r>
            <a:r>
              <a:rPr lang="en-US" sz="1600" dirty="0">
                <a:latin typeface="Menlo"/>
              </a:rPr>
              <a:t>,</a:t>
            </a:r>
            <a:br>
              <a:rPr lang="en-US" sz="1600" dirty="0">
                <a:latin typeface="Menlo"/>
              </a:rPr>
            </a:br>
            <a:r>
              <a:rPr lang="en-US" sz="1600" dirty="0">
                <a:latin typeface="Menlo"/>
              </a:rPr>
              <a:t>                              </a:t>
            </a:r>
            <a:r>
              <a:rPr lang="en-US" sz="1600" dirty="0">
                <a:solidFill>
                  <a:srgbClr val="0F7003"/>
                </a:solidFill>
                <a:latin typeface="Menlo"/>
              </a:rPr>
              <a:t>"true"</a:t>
            </a:r>
            <a:r>
              <a:rPr lang="en-US" sz="1600" dirty="0">
                <a:latin typeface="Menlo"/>
              </a:rPr>
              <a:t>);</a:t>
            </a:r>
          </a:p>
          <a:p>
            <a:pPr>
              <a:spcAft>
                <a:spcPts val="0"/>
              </a:spcAft>
            </a:pPr>
            <a:r>
              <a:rPr lang="en-US" sz="1600" dirty="0">
                <a:latin typeface="Menlo"/>
              </a:rPr>
              <a:t>    </a:t>
            </a:r>
            <a:r>
              <a:rPr lang="en-US" sz="1600" dirty="0" err="1">
                <a:latin typeface="Menlo"/>
              </a:rPr>
              <a:t>response.getHeaders</a:t>
            </a:r>
            <a:r>
              <a:rPr lang="en-US" sz="1600" dirty="0">
                <a:latin typeface="Menlo"/>
              </a:rPr>
              <a:t>().add(</a:t>
            </a:r>
            <a:r>
              <a:rPr lang="en-US" sz="1600" dirty="0">
                <a:solidFill>
                  <a:srgbClr val="0F7003"/>
                </a:solidFill>
                <a:latin typeface="Menlo"/>
              </a:rPr>
              <a:t>"</a:t>
            </a:r>
            <a:r>
              <a:rPr lang="en-US" sz="1600" b="1" dirty="0">
                <a:solidFill>
                  <a:srgbClr val="0F7003"/>
                </a:solidFill>
                <a:latin typeface="Menlo"/>
              </a:rPr>
              <a:t>Access-Control-Allow-Methods</a:t>
            </a:r>
            <a:r>
              <a:rPr lang="en-US" sz="1600" dirty="0">
                <a:solidFill>
                  <a:srgbClr val="0F7003"/>
                </a:solidFill>
                <a:latin typeface="Menlo"/>
              </a:rPr>
              <a:t>"</a:t>
            </a:r>
            <a:r>
              <a:rPr lang="en-US" sz="1600" dirty="0">
                <a:latin typeface="Menlo"/>
              </a:rPr>
              <a:t>,</a:t>
            </a:r>
            <a:br>
              <a:rPr lang="en-US" sz="1600" dirty="0">
                <a:latin typeface="Menlo"/>
              </a:rPr>
            </a:br>
            <a:r>
              <a:rPr lang="en-US" sz="1600" dirty="0">
                <a:latin typeface="Menlo"/>
              </a:rPr>
              <a:t>                          </a:t>
            </a:r>
            <a:r>
              <a:rPr lang="en-US" sz="1600" dirty="0">
                <a:solidFill>
                  <a:srgbClr val="0F7003"/>
                </a:solidFill>
                <a:latin typeface="Menlo"/>
              </a:rPr>
              <a:t>"GET, POST, PUT, DELETE, OPTIONS, HEAD"</a:t>
            </a:r>
            <a:r>
              <a:rPr lang="en-US" sz="1600" dirty="0">
                <a:latin typeface="Menlo"/>
              </a:rPr>
              <a:t>);</a:t>
            </a:r>
          </a:p>
          <a:p>
            <a:pPr>
              <a:spcAft>
                <a:spcPts val="0"/>
              </a:spcAft>
            </a:pPr>
            <a:r>
              <a:rPr lang="en-US" sz="1600" dirty="0">
                <a:latin typeface="Menlo"/>
              </a:rPr>
              <a:t>    }</a:t>
            </a:r>
            <a:br>
              <a:rPr lang="en-US" sz="1600" dirty="0">
                <a:latin typeface="Menlo"/>
              </a:rPr>
            </a:br>
            <a:r>
              <a:rPr lang="en-US" sz="1600" dirty="0">
                <a:latin typeface="Menlo"/>
              </a:rPr>
              <a:t>}</a:t>
            </a:r>
            <a:br>
              <a:rPr lang="en-US" sz="1600" dirty="0">
                <a:latin typeface="Menlo"/>
              </a:rPr>
            </a:br>
            <a:endParaRPr lang="en-US" sz="1600" dirty="0">
              <a:latin typeface="Menlo"/>
            </a:endParaRP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217624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xEl>
                                              <p:pRg st="2" end="2"/>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fr-FR" dirty="0"/>
          </a:p>
        </p:txBody>
      </p:sp>
      <p:pic>
        <p:nvPicPr>
          <p:cNvPr id="6" name="Picture 5"/>
          <p:cNvPicPr>
            <a:picLocks noChangeAspect="1"/>
          </p:cNvPicPr>
          <p:nvPr/>
        </p:nvPicPr>
        <p:blipFill>
          <a:blip r:embed="rId2"/>
          <a:stretch>
            <a:fillRect/>
          </a:stretch>
        </p:blipFill>
        <p:spPr>
          <a:xfrm>
            <a:off x="4090736" y="2173646"/>
            <a:ext cx="2615671" cy="1370113"/>
          </a:xfrm>
          <a:prstGeom prst="rect">
            <a:avLst/>
          </a:prstGeom>
        </p:spPr>
      </p:pic>
    </p:spTree>
    <p:extLst>
      <p:ext uri="{BB962C8B-B14F-4D97-AF65-F5344CB8AC3E}">
        <p14:creationId xmlns:p14="http://schemas.microsoft.com/office/powerpoint/2010/main" val="338081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 name="Image 2" descr="HATEO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144" y="0"/>
            <a:ext cx="8203855" cy="480744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err="1"/>
              <a:t>HateOAS</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a:t>« </a:t>
            </a:r>
            <a:r>
              <a:rPr lang="fr-FR" dirty="0" err="1"/>
              <a:t>Hypermedia</a:t>
            </a:r>
            <a:r>
              <a:rPr lang="fr-FR" dirty="0"/>
              <a:t> as the </a:t>
            </a:r>
            <a:r>
              <a:rPr lang="fr-FR" dirty="0" err="1"/>
              <a:t>engine</a:t>
            </a:r>
            <a:r>
              <a:rPr lang="fr-FR" dirty="0"/>
              <a:t> of application state »</a:t>
            </a:r>
          </a:p>
          <a:p>
            <a:pPr marL="571500" lvl="0" indent="-342900">
              <a:buFont typeface="Arial"/>
              <a:buChar char="•"/>
            </a:pPr>
            <a:r>
              <a:rPr lang="fr-FR" dirty="0" err="1"/>
              <a:t>At</a:t>
            </a:r>
            <a:r>
              <a:rPr lang="fr-FR" dirty="0"/>
              <a:t> </a:t>
            </a:r>
            <a:r>
              <a:rPr lang="fr-FR" dirty="0" err="1"/>
              <a:t>its</a:t>
            </a:r>
            <a:r>
              <a:rPr lang="fr-FR" dirty="0"/>
              <a:t> </a:t>
            </a:r>
            <a:r>
              <a:rPr lang="fr-FR" dirty="0" err="1"/>
              <a:t>core</a:t>
            </a:r>
            <a:r>
              <a:rPr lang="fr-FR" dirty="0"/>
              <a:t> </a:t>
            </a:r>
            <a:r>
              <a:rPr lang="fr-FR" dirty="0" err="1"/>
              <a:t>is</a:t>
            </a:r>
            <a:r>
              <a:rPr lang="fr-FR" dirty="0"/>
              <a:t> the concept of « </a:t>
            </a:r>
            <a:r>
              <a:rPr lang="fr-FR" dirty="0" err="1"/>
              <a:t>hypermedia</a:t>
            </a:r>
            <a:r>
              <a:rPr lang="fr-FR" dirty="0"/>
              <a:t> »</a:t>
            </a:r>
          </a:p>
          <a:p>
            <a:pPr marL="571500" lvl="0" indent="-342900">
              <a:buFont typeface="Arial"/>
              <a:buChar char="•"/>
            </a:pPr>
            <a:r>
              <a:rPr lang="fr-FR" dirty="0"/>
              <a:t>Or in </a:t>
            </a:r>
            <a:r>
              <a:rPr lang="fr-FR" dirty="0" err="1"/>
              <a:t>other</a:t>
            </a:r>
            <a:r>
              <a:rPr lang="fr-FR" dirty="0"/>
              <a:t> </a:t>
            </a:r>
            <a:r>
              <a:rPr lang="fr-FR" dirty="0" err="1"/>
              <a:t>words</a:t>
            </a:r>
            <a:r>
              <a:rPr lang="fr-FR" dirty="0"/>
              <a:t>: the </a:t>
            </a:r>
            <a:r>
              <a:rPr lang="fr-FR" dirty="0" err="1"/>
              <a:t>idea</a:t>
            </a:r>
            <a:r>
              <a:rPr lang="fr-FR" dirty="0"/>
              <a:t> of links</a:t>
            </a:r>
          </a:p>
          <a:p>
            <a:pPr marL="571500" lvl="0" indent="-342900">
              <a:buFont typeface="Arial"/>
              <a:buChar char="•"/>
            </a:pPr>
            <a:r>
              <a:rPr lang="fr-FR" dirty="0"/>
              <a:t>Client application </a:t>
            </a:r>
            <a:r>
              <a:rPr lang="fr-FR" dirty="0" err="1"/>
              <a:t>goes</a:t>
            </a:r>
            <a:r>
              <a:rPr lang="fr-FR" dirty="0"/>
              <a:t> </a:t>
            </a:r>
            <a:r>
              <a:rPr lang="fr-FR" dirty="0" err="1"/>
              <a:t>from</a:t>
            </a:r>
            <a:r>
              <a:rPr lang="fr-FR" dirty="0"/>
              <a:t> one state to the </a:t>
            </a:r>
            <a:r>
              <a:rPr lang="fr-FR" dirty="0" err="1"/>
              <a:t>next</a:t>
            </a:r>
            <a:r>
              <a:rPr lang="fr-FR" dirty="0"/>
              <a:t> by </a:t>
            </a:r>
            <a:r>
              <a:rPr lang="fr-FR" dirty="0" err="1"/>
              <a:t>following</a:t>
            </a:r>
            <a:r>
              <a:rPr lang="fr-FR" dirty="0"/>
              <a:t> a </a:t>
            </a:r>
            <a:r>
              <a:rPr lang="fr-FR" dirty="0" err="1"/>
              <a:t>link</a:t>
            </a:r>
            <a:endParaRPr lang="fr-FR" dirty="0"/>
          </a:p>
          <a:p>
            <a:pPr marL="571500" lvl="0" indent="-342900">
              <a:buFont typeface="Arial"/>
              <a:buChar char="•"/>
            </a:pPr>
            <a:r>
              <a:rPr lang="fr-FR" dirty="0" err="1"/>
              <a:t>Runtime</a:t>
            </a:r>
            <a:r>
              <a:rPr lang="fr-FR" dirty="0"/>
              <a:t> </a:t>
            </a:r>
            <a:r>
              <a:rPr lang="fr-FR" dirty="0" err="1"/>
              <a:t>contract</a:t>
            </a:r>
            <a:endParaRPr lang="fr-FR" dirty="0"/>
          </a:p>
          <a:p>
            <a:pPr marL="571500" lvl="0" indent="-342900">
              <a:buFont typeface="Arial"/>
              <a:buChar char="•"/>
            </a:pPr>
            <a:r>
              <a:rPr lang="fr-FR" dirty="0" err="1"/>
              <a:t>Nothing</a:t>
            </a:r>
            <a:r>
              <a:rPr lang="fr-FR" dirty="0"/>
              <a:t> in Java EE, </a:t>
            </a:r>
            <a:r>
              <a:rPr lang="fr-FR" dirty="0" err="1"/>
              <a:t>maybe</a:t>
            </a:r>
            <a:r>
              <a:rPr lang="fr-FR" dirty="0"/>
              <a:t> in </a:t>
            </a:r>
            <a:r>
              <a:rPr lang="fr-FR" dirty="0" err="1"/>
              <a:t>MicroProfile</a:t>
            </a:r>
            <a:endParaRPr lang="fr-FR" dirty="0"/>
          </a:p>
          <a:p>
            <a:pPr marL="571500" lvl="0" indent="-342900">
              <a:buFont typeface="Arial"/>
              <a:buChar char="•"/>
            </a:pPr>
            <a:r>
              <a:rPr lang="fr-FR" dirty="0"/>
              <a:t>JAX-RS has a </a:t>
            </a:r>
            <a:r>
              <a:rPr lang="fr-FR" dirty="0">
                <a:latin typeface="Menlo Regular"/>
                <a:cs typeface="Menlo Regular"/>
              </a:rPr>
              <a:t>Link</a:t>
            </a:r>
            <a:r>
              <a:rPr lang="fr-FR" dirty="0"/>
              <a:t> API</a:t>
            </a:r>
            <a:endParaRPr lang="en" dirty="0"/>
          </a:p>
        </p:txBody>
      </p:sp>
    </p:spTree>
    <p:extLst>
      <p:ext uri="{BB962C8B-B14F-4D97-AF65-F5344CB8AC3E}">
        <p14:creationId xmlns:p14="http://schemas.microsoft.com/office/powerpoint/2010/main" val="38730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rmAutofit/>
          </a:bodyPr>
          <a:lstStyle/>
          <a:p>
            <a:r>
              <a:rPr lang="fr-FR" dirty="0"/>
              <a:t>The </a:t>
            </a:r>
            <a:r>
              <a:rPr lang="fr-FR" dirty="0" err="1"/>
              <a:t>Conference</a:t>
            </a:r>
            <a:r>
              <a:rPr lang="fr-FR" dirty="0"/>
              <a:t> App</a:t>
            </a:r>
          </a:p>
          <a:p>
            <a:endParaRPr lang="fr-FR" dirty="0"/>
          </a:p>
          <a:p>
            <a:r>
              <a:rPr lang="fr-FR" sz="2600" dirty="0" err="1"/>
              <a:t>https</a:t>
            </a:r>
            <a:r>
              <a:rPr lang="fr-FR" sz="2600" dirty="0"/>
              <a:t>://</a:t>
            </a:r>
            <a:r>
              <a:rPr lang="fr-FR" sz="2600" dirty="0" err="1"/>
              <a:t>github.com</a:t>
            </a:r>
            <a:r>
              <a:rPr lang="fr-FR" sz="2600" dirty="0"/>
              <a:t>/</a:t>
            </a:r>
            <a:r>
              <a:rPr lang="fr-FR" sz="2600" dirty="0" err="1"/>
              <a:t>agoncal</a:t>
            </a:r>
            <a:r>
              <a:rPr lang="fr-FR" sz="2600" dirty="0"/>
              <a:t>/</a:t>
            </a:r>
            <a:r>
              <a:rPr lang="fr-FR" sz="2600" dirty="0" err="1"/>
              <a:t>agoncal</a:t>
            </a:r>
            <a:r>
              <a:rPr lang="fr-FR" sz="2600" dirty="0"/>
              <a:t>-application-</a:t>
            </a:r>
            <a:r>
              <a:rPr lang="fr-FR" sz="2600" dirty="0" err="1"/>
              <a:t>conference</a:t>
            </a:r>
            <a:endParaRPr lang="fr-FR" sz="2600" dirty="0"/>
          </a:p>
        </p:txBody>
      </p:sp>
    </p:spTree>
    <p:extLst>
      <p:ext uri="{BB962C8B-B14F-4D97-AF65-F5344CB8AC3E}">
        <p14:creationId xmlns:p14="http://schemas.microsoft.com/office/powerpoint/2010/main" val="398111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Links</a:t>
            </a:r>
            <a:endParaRPr lang="en" dirty="0"/>
          </a:p>
        </p:txBody>
      </p:sp>
      <p:sp>
        <p:nvSpPr>
          <p:cNvPr id="5" name="Text Placeholder 2"/>
          <p:cNvSpPr txBox="1">
            <a:spLocks/>
          </p:cNvSpPr>
          <p:nvPr/>
        </p:nvSpPr>
        <p:spPr>
          <a:xfrm>
            <a:off x="449885" y="1079271"/>
            <a:ext cx="8426038"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dirty="0">
                <a:latin typeface="Menlo"/>
              </a:rPr>
              <a:t>links: {</a:t>
            </a:r>
          </a:p>
          <a:p>
            <a:pPr>
              <a:spcAft>
                <a:spcPts val="0"/>
              </a:spcAft>
            </a:pPr>
            <a:r>
              <a:rPr lang="en-US" sz="1600" dirty="0">
                <a:latin typeface="Menlo"/>
              </a:rPr>
              <a:t>  </a:t>
            </a:r>
            <a:r>
              <a:rPr lang="en-US" sz="1600" b="1" dirty="0">
                <a:latin typeface="Menlo"/>
              </a:rPr>
              <a:t>self</a:t>
            </a:r>
            <a:r>
              <a:rPr lang="en-US" sz="1600" dirty="0">
                <a:latin typeface="Menlo"/>
              </a:rPr>
              <a:t>: "http://host/schedule/</a:t>
            </a:r>
            <a:r>
              <a:rPr lang="en-US" sz="1600" dirty="0" err="1">
                <a:latin typeface="Menlo"/>
              </a:rPr>
              <a:t>api</a:t>
            </a:r>
            <a:r>
              <a:rPr lang="en-US" sz="1600" dirty="0">
                <a:latin typeface="Menlo"/>
              </a:rPr>
              <a:t>/</a:t>
            </a:r>
            <a:r>
              <a:rPr lang="en-US" sz="1600" dirty="0" err="1">
                <a:latin typeface="Menlo"/>
              </a:rPr>
              <a:t>sessions?page</a:t>
            </a:r>
            <a:r>
              <a:rPr lang="en-US" sz="1600" dirty="0">
                <a:latin typeface="Menlo"/>
              </a:rPr>
              <a:t>=1",</a:t>
            </a:r>
          </a:p>
          <a:p>
            <a:pPr>
              <a:spcAft>
                <a:spcPts val="0"/>
              </a:spcAft>
            </a:pPr>
            <a:r>
              <a:rPr lang="en-US" sz="1600" dirty="0">
                <a:latin typeface="Menlo"/>
              </a:rPr>
              <a:t>  </a:t>
            </a:r>
            <a:r>
              <a:rPr lang="en-US" sz="1600" b="1" dirty="0">
                <a:latin typeface="Menlo"/>
              </a:rPr>
              <a:t>first</a:t>
            </a:r>
            <a:r>
              <a:rPr lang="en-US" sz="1600" dirty="0">
                <a:latin typeface="Menlo"/>
              </a:rPr>
              <a:t>: "http://host/schedule/</a:t>
            </a:r>
            <a:r>
              <a:rPr lang="en-US" sz="1600" dirty="0" err="1">
                <a:latin typeface="Menlo"/>
              </a:rPr>
              <a:t>api</a:t>
            </a:r>
            <a:r>
              <a:rPr lang="en-US" sz="1600" dirty="0">
                <a:latin typeface="Menlo"/>
              </a:rPr>
              <a:t>/</a:t>
            </a:r>
            <a:r>
              <a:rPr lang="en-US" sz="1600" dirty="0" err="1">
                <a:latin typeface="Menlo"/>
              </a:rPr>
              <a:t>sessions?</a:t>
            </a:r>
            <a:r>
              <a:rPr lang="en-US" sz="1600" b="1" dirty="0" err="1">
                <a:latin typeface="Menlo"/>
              </a:rPr>
              <a:t>page</a:t>
            </a:r>
            <a:r>
              <a:rPr lang="en-US" sz="1600" b="1" dirty="0">
                <a:latin typeface="Menlo"/>
              </a:rPr>
              <a:t>=1</a:t>
            </a:r>
            <a:r>
              <a:rPr lang="en-US" sz="1600" dirty="0">
                <a:latin typeface="Menlo"/>
              </a:rPr>
              <a:t>",</a:t>
            </a:r>
          </a:p>
          <a:p>
            <a:pPr>
              <a:spcAft>
                <a:spcPts val="0"/>
              </a:spcAft>
            </a:pPr>
            <a:r>
              <a:rPr lang="en-US" sz="1600" dirty="0">
                <a:latin typeface="Menlo"/>
              </a:rPr>
              <a:t>  </a:t>
            </a:r>
            <a:r>
              <a:rPr lang="en-US" sz="1600" b="1" dirty="0">
                <a:latin typeface="Menlo"/>
              </a:rPr>
              <a:t>last</a:t>
            </a:r>
            <a:r>
              <a:rPr lang="en-US" sz="1600" dirty="0">
                <a:latin typeface="Menlo"/>
              </a:rPr>
              <a:t>: "http://host/schedule/</a:t>
            </a:r>
            <a:r>
              <a:rPr lang="en-US" sz="1600" dirty="0" err="1">
                <a:latin typeface="Menlo"/>
              </a:rPr>
              <a:t>api</a:t>
            </a:r>
            <a:r>
              <a:rPr lang="en-US" sz="1600" dirty="0">
                <a:latin typeface="Menlo"/>
              </a:rPr>
              <a:t>/</a:t>
            </a:r>
            <a:r>
              <a:rPr lang="en-US" sz="1600" dirty="0" err="1">
                <a:latin typeface="Menlo"/>
              </a:rPr>
              <a:t>sessions?</a:t>
            </a:r>
            <a:r>
              <a:rPr lang="en-US" sz="1600" b="1" dirty="0" err="1">
                <a:latin typeface="Menlo"/>
              </a:rPr>
              <a:t>page</a:t>
            </a:r>
            <a:r>
              <a:rPr lang="en-US" sz="1600" b="1" dirty="0">
                <a:latin typeface="Menlo"/>
              </a:rPr>
              <a:t>=14</a:t>
            </a:r>
            <a:r>
              <a:rPr lang="en-US" sz="1600" dirty="0">
                <a:latin typeface="Menlo"/>
              </a:rPr>
              <a:t>",</a:t>
            </a:r>
          </a:p>
          <a:p>
            <a:pPr>
              <a:spcAft>
                <a:spcPts val="0"/>
              </a:spcAft>
            </a:pPr>
            <a:r>
              <a:rPr lang="en-US" sz="1600" dirty="0">
                <a:latin typeface="Menlo"/>
              </a:rPr>
              <a:t>  </a:t>
            </a:r>
            <a:r>
              <a:rPr lang="en-US" sz="1600" b="1" dirty="0">
                <a:latin typeface="Menlo"/>
              </a:rPr>
              <a:t>next</a:t>
            </a:r>
            <a:r>
              <a:rPr lang="en-US" sz="1600" dirty="0">
                <a:latin typeface="Menlo"/>
              </a:rPr>
              <a:t>: "http://host/schedule/</a:t>
            </a:r>
            <a:r>
              <a:rPr lang="en-US" sz="1600" dirty="0" err="1">
                <a:latin typeface="Menlo"/>
              </a:rPr>
              <a:t>api</a:t>
            </a:r>
            <a:r>
              <a:rPr lang="en-US" sz="1600" dirty="0">
                <a:latin typeface="Menlo"/>
              </a:rPr>
              <a:t>/</a:t>
            </a:r>
            <a:r>
              <a:rPr lang="en-US" sz="1600" dirty="0" err="1">
                <a:latin typeface="Menlo"/>
              </a:rPr>
              <a:t>sessions?</a:t>
            </a:r>
            <a:r>
              <a:rPr lang="en-US" sz="1600" b="1" dirty="0" err="1">
                <a:latin typeface="Menlo"/>
              </a:rPr>
              <a:t>page</a:t>
            </a:r>
            <a:r>
              <a:rPr lang="en-US" sz="1600" b="1" dirty="0">
                <a:latin typeface="Menlo"/>
              </a:rPr>
              <a:t>=2</a:t>
            </a:r>
            <a:r>
              <a:rPr lang="en-US" sz="1600" dirty="0">
                <a:latin typeface="Menlo"/>
              </a:rPr>
              <a:t>",</a:t>
            </a:r>
          </a:p>
          <a:p>
            <a:pPr>
              <a:spcAft>
                <a:spcPts val="0"/>
              </a:spcAft>
            </a:pPr>
            <a:r>
              <a:rPr lang="en-US" sz="1600" b="1" dirty="0">
                <a:latin typeface="Menlo"/>
              </a:rPr>
              <a:t>  </a:t>
            </a:r>
            <a:r>
              <a:rPr lang="en-US" sz="1600" b="1" dirty="0" err="1">
                <a:latin typeface="Menlo"/>
              </a:rPr>
              <a:t>monday</a:t>
            </a:r>
            <a:r>
              <a:rPr lang="en-US" sz="1600" dirty="0">
                <a:latin typeface="Menlo"/>
              </a:rPr>
              <a:t>: "http://host/schedule/</a:t>
            </a:r>
            <a:r>
              <a:rPr lang="en-US" sz="1600" dirty="0" err="1">
                <a:latin typeface="Menlo"/>
              </a:rPr>
              <a:t>api</a:t>
            </a:r>
            <a:r>
              <a:rPr lang="en-US" sz="1600" dirty="0">
                <a:latin typeface="Menlo"/>
              </a:rPr>
              <a:t>/sessions/</a:t>
            </a:r>
            <a:r>
              <a:rPr lang="en-US" sz="1600" b="1" dirty="0" err="1">
                <a:latin typeface="Menlo"/>
              </a:rPr>
              <a:t>monday</a:t>
            </a:r>
            <a:r>
              <a:rPr lang="en-US" sz="1600" dirty="0">
                <a:latin typeface="Menlo"/>
              </a:rPr>
              <a:t>",</a:t>
            </a:r>
          </a:p>
          <a:p>
            <a:pPr>
              <a:spcAft>
                <a:spcPts val="0"/>
              </a:spcAft>
            </a:pPr>
            <a:r>
              <a:rPr lang="en-US" sz="1600" b="1" dirty="0">
                <a:latin typeface="Menlo"/>
              </a:rPr>
              <a:t>  </a:t>
            </a:r>
            <a:r>
              <a:rPr lang="en-US" sz="1600" b="1" dirty="0" err="1">
                <a:latin typeface="Menlo"/>
              </a:rPr>
              <a:t>tuesday</a:t>
            </a:r>
            <a:r>
              <a:rPr lang="en-US" sz="1600" dirty="0">
                <a:latin typeface="Menlo"/>
              </a:rPr>
              <a:t>: "http://host/schedule/</a:t>
            </a:r>
            <a:r>
              <a:rPr lang="en-US" sz="1600" dirty="0" err="1">
                <a:latin typeface="Menlo"/>
              </a:rPr>
              <a:t>api</a:t>
            </a:r>
            <a:r>
              <a:rPr lang="en-US" sz="1600" dirty="0">
                <a:latin typeface="Menlo"/>
              </a:rPr>
              <a:t>/sessions/</a:t>
            </a:r>
            <a:r>
              <a:rPr lang="en-US" sz="1600" b="1" dirty="0" err="1">
                <a:latin typeface="Menlo"/>
              </a:rPr>
              <a:t>tuesday</a:t>
            </a:r>
            <a:r>
              <a:rPr lang="en-US" sz="1600" dirty="0">
                <a:latin typeface="Menlo"/>
              </a:rPr>
              <a:t>"</a:t>
            </a:r>
          </a:p>
          <a:p>
            <a:pPr>
              <a:spcAft>
                <a:spcPts val="0"/>
              </a:spcAft>
            </a:pPr>
            <a:r>
              <a:rPr lang="en-US" sz="1600" dirty="0">
                <a:latin typeface="Menlo"/>
              </a:rPr>
              <a:t>},</a:t>
            </a:r>
          </a:p>
          <a:p>
            <a:pPr>
              <a:spcAft>
                <a:spcPts val="0"/>
              </a:spcAft>
            </a:pPr>
            <a:r>
              <a:rPr lang="en-US" sz="1600" dirty="0">
                <a:latin typeface="Menlo"/>
              </a:rPr>
              <a:t>data: [ {</a:t>
            </a:r>
          </a:p>
          <a:p>
            <a:pPr>
              <a:spcAft>
                <a:spcPts val="0"/>
              </a:spcAft>
            </a:pPr>
            <a:r>
              <a:rPr lang="en-US" sz="1600" dirty="0">
                <a:latin typeface="Menlo"/>
              </a:rPr>
              <a:t>  links: {</a:t>
            </a:r>
          </a:p>
          <a:p>
            <a:pPr>
              <a:spcAft>
                <a:spcPts val="0"/>
              </a:spcAft>
            </a:pPr>
            <a:r>
              <a:rPr lang="en-US" sz="1600" dirty="0">
                <a:latin typeface="Menlo"/>
              </a:rPr>
              <a:t>    </a:t>
            </a:r>
            <a:r>
              <a:rPr lang="en-US" sz="1600" b="1" dirty="0">
                <a:latin typeface="Menlo"/>
              </a:rPr>
              <a:t>self</a:t>
            </a:r>
            <a:r>
              <a:rPr lang="en-US" sz="1600" dirty="0">
                <a:latin typeface="Menlo"/>
              </a:rPr>
              <a:t>: "http://host/schedule/</a:t>
            </a:r>
            <a:r>
              <a:rPr lang="en-US" sz="1600" dirty="0" err="1">
                <a:latin typeface="Menlo"/>
              </a:rPr>
              <a:t>api</a:t>
            </a:r>
            <a:r>
              <a:rPr lang="en-US" sz="1600" dirty="0">
                <a:latin typeface="Menlo"/>
              </a:rPr>
              <a:t>/sessions/uni_room9_tuesd"</a:t>
            </a:r>
          </a:p>
          <a:p>
            <a:pPr>
              <a:spcAft>
                <a:spcPts val="0"/>
              </a:spcAft>
            </a:pPr>
            <a:r>
              <a:rPr lang="en-US" sz="1600" dirty="0">
                <a:latin typeface="Menlo"/>
              </a:rPr>
              <a:t>  },</a:t>
            </a:r>
          </a:p>
          <a:p>
            <a:pPr>
              <a:spcAft>
                <a:spcPts val="0"/>
              </a:spcAft>
            </a:pPr>
            <a:r>
              <a:rPr lang="en-US" sz="1600" dirty="0">
                <a:latin typeface="Menlo"/>
              </a:rPr>
              <a:t>  id: "uni_room9_tuesday_8_9h30_12h30",</a:t>
            </a:r>
          </a:p>
          <a:p>
            <a:pPr>
              <a:spcAft>
                <a:spcPts val="0"/>
              </a:spcAft>
            </a:pPr>
            <a:r>
              <a:rPr lang="en-US" sz="1600" dirty="0">
                <a:latin typeface="Menlo"/>
              </a:rPr>
              <a:t>  title: ”Java EE and Angular 2",</a:t>
            </a:r>
          </a:p>
        </p:txBody>
      </p:sp>
    </p:spTree>
    <p:extLst>
      <p:ext uri="{BB962C8B-B14F-4D97-AF65-F5344CB8AC3E}">
        <p14:creationId xmlns:p14="http://schemas.microsoft.com/office/powerpoint/2010/main" val="318885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sz="2000" dirty="0"/>
              <a:t>http://</a:t>
            </a:r>
            <a:r>
              <a:rPr lang="fr-FR" sz="2000" dirty="0" err="1"/>
              <a:t>www.iana.org</a:t>
            </a:r>
            <a:r>
              <a:rPr lang="fr-FR" sz="2000" dirty="0"/>
              <a:t>/</a:t>
            </a:r>
            <a:r>
              <a:rPr lang="fr-FR" sz="2000" dirty="0" err="1"/>
              <a:t>assignments</a:t>
            </a:r>
            <a:r>
              <a:rPr lang="fr-FR" sz="2000" dirty="0"/>
              <a:t>/</a:t>
            </a:r>
            <a:r>
              <a:rPr lang="fr-FR" sz="2000" dirty="0" err="1"/>
              <a:t>link</a:t>
            </a:r>
            <a:r>
              <a:rPr lang="fr-FR" sz="2000" dirty="0"/>
              <a:t>-relations/</a:t>
            </a:r>
            <a:r>
              <a:rPr lang="fr-FR" sz="2000" dirty="0" err="1"/>
              <a:t>link-relations.xml</a:t>
            </a:r>
            <a:endParaRPr lang="en" sz="2000" dirty="0"/>
          </a:p>
        </p:txBody>
      </p:sp>
      <p:pic>
        <p:nvPicPr>
          <p:cNvPr id="2" name="Image 1"/>
          <p:cNvPicPr>
            <a:picLocks noChangeAspect="1"/>
          </p:cNvPicPr>
          <p:nvPr/>
        </p:nvPicPr>
        <p:blipFill>
          <a:blip r:embed="rId3"/>
          <a:stretch>
            <a:fillRect/>
          </a:stretch>
        </p:blipFill>
        <p:spPr>
          <a:xfrm>
            <a:off x="0" y="1036320"/>
            <a:ext cx="9144000" cy="3711330"/>
          </a:xfrm>
          <a:prstGeom prst="rect">
            <a:avLst/>
          </a:prstGeom>
        </p:spPr>
      </p:pic>
    </p:spTree>
    <p:extLst>
      <p:ext uri="{BB962C8B-B14F-4D97-AF65-F5344CB8AC3E}">
        <p14:creationId xmlns:p14="http://schemas.microsoft.com/office/powerpoint/2010/main" val="31244488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Links</a:t>
            </a:r>
            <a:endParaRPr lang="en" dirty="0"/>
          </a:p>
        </p:txBody>
      </p:sp>
      <p:sp>
        <p:nvSpPr>
          <p:cNvPr id="5" name="Text Placeholder 2"/>
          <p:cNvSpPr txBox="1">
            <a:spLocks/>
          </p:cNvSpPr>
          <p:nvPr/>
        </p:nvSpPr>
        <p:spPr>
          <a:xfrm>
            <a:off x="406262" y="1079271"/>
            <a:ext cx="8426038"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dirty="0">
                <a:solidFill>
                  <a:srgbClr val="6D6F05"/>
                </a:solidFill>
                <a:latin typeface="Menlo"/>
              </a:rPr>
              <a:t>@</a:t>
            </a:r>
            <a:r>
              <a:rPr lang="en-US" sz="1600" dirty="0" err="1">
                <a:solidFill>
                  <a:srgbClr val="6D6F05"/>
                </a:solidFill>
                <a:latin typeface="Menlo"/>
              </a:rPr>
              <a:t>XmlType</a:t>
            </a:r>
            <a:r>
              <a:rPr lang="en-US" sz="1600" dirty="0">
                <a:latin typeface="Menlo"/>
              </a:rPr>
              <a:t>(name = </a:t>
            </a:r>
            <a:r>
              <a:rPr lang="en-US" sz="1600" dirty="0">
                <a:solidFill>
                  <a:srgbClr val="0F7003"/>
                </a:solidFill>
                <a:latin typeface="Menlo"/>
              </a:rPr>
              <a:t>"</a:t>
            </a:r>
            <a:r>
              <a:rPr lang="en-US" sz="1600" b="1" dirty="0">
                <a:solidFill>
                  <a:srgbClr val="0F7003"/>
                </a:solidFill>
                <a:latin typeface="Menlo"/>
              </a:rPr>
              <a:t>links</a:t>
            </a:r>
            <a:r>
              <a:rPr lang="en-US" sz="1600" dirty="0">
                <a:solidFill>
                  <a:srgbClr val="0F7003"/>
                </a:solidFill>
                <a:latin typeface="Menlo"/>
              </a:rPr>
              <a:t>"</a:t>
            </a:r>
            <a:r>
              <a:rPr lang="en-US" sz="1600" dirty="0">
                <a:latin typeface="Menlo"/>
              </a:rPr>
              <a:t>)</a:t>
            </a:r>
            <a:br>
              <a:rPr lang="en-US" sz="1600" dirty="0">
                <a:latin typeface="Menlo"/>
              </a:rPr>
            </a:br>
            <a:r>
              <a:rPr lang="en-US" sz="1600" dirty="0">
                <a:solidFill>
                  <a:srgbClr val="00006D"/>
                </a:solidFill>
                <a:latin typeface="Menlo"/>
              </a:rPr>
              <a:t>public abstract class </a:t>
            </a:r>
            <a:r>
              <a:rPr lang="en-US" sz="1600" dirty="0" err="1">
                <a:latin typeface="Menlo"/>
              </a:rPr>
              <a:t>LinkableResource</a:t>
            </a:r>
            <a:r>
              <a:rPr lang="en-US" sz="1600" dirty="0">
                <a:latin typeface="Menlo"/>
              </a:rPr>
              <a:t> </a:t>
            </a:r>
            <a:r>
              <a:rPr lang="en-US" sz="1600" dirty="0">
                <a:solidFill>
                  <a:srgbClr val="00006D"/>
                </a:solidFill>
                <a:latin typeface="Menlo"/>
              </a:rPr>
              <a:t>implements </a:t>
            </a:r>
            <a:r>
              <a:rPr lang="en-US" sz="1600" dirty="0">
                <a:latin typeface="Menlo"/>
              </a:rPr>
              <a:t>Identifiable {</a:t>
            </a:r>
            <a:br>
              <a:rPr lang="en-US" sz="1600" dirty="0">
                <a:latin typeface="Menlo"/>
              </a:rPr>
            </a:br>
            <a:endParaRPr lang="en-US" sz="1600" dirty="0">
              <a:latin typeface="Menlo"/>
            </a:endParaRPr>
          </a:p>
          <a:p>
            <a:pPr>
              <a:spcAft>
                <a:spcPts val="0"/>
              </a:spcAft>
            </a:pPr>
            <a:r>
              <a:rPr lang="en-US" sz="1600" dirty="0">
                <a:solidFill>
                  <a:srgbClr val="6D6D6D"/>
                </a:solidFill>
                <a:latin typeface="Menlo"/>
              </a:rPr>
              <a:t>  </a:t>
            </a:r>
            <a:r>
              <a:rPr lang="en-US" sz="1600" dirty="0">
                <a:solidFill>
                  <a:srgbClr val="00006D"/>
                </a:solidFill>
                <a:latin typeface="Menlo"/>
              </a:rPr>
              <a:t>private </a:t>
            </a:r>
            <a:r>
              <a:rPr lang="en-US" sz="1600" b="1" dirty="0">
                <a:latin typeface="Menlo"/>
              </a:rPr>
              <a:t>Map&lt;String, URI&gt; </a:t>
            </a:r>
            <a:r>
              <a:rPr lang="en-US" sz="1600" b="1" dirty="0">
                <a:solidFill>
                  <a:srgbClr val="520067"/>
                </a:solidFill>
                <a:latin typeface="Menlo"/>
              </a:rPr>
              <a:t>links</a:t>
            </a:r>
            <a:r>
              <a:rPr lang="en-US" sz="1600" dirty="0">
                <a:latin typeface="Menlo"/>
              </a:rPr>
              <a:t>;</a:t>
            </a:r>
            <a:br>
              <a:rPr lang="en-US" sz="1600" dirty="0">
                <a:latin typeface="Menlo"/>
              </a:rPr>
            </a:br>
            <a:endParaRPr lang="en-US" sz="1600" dirty="0">
              <a:solidFill>
                <a:srgbClr val="6D6D6D"/>
              </a:solidFill>
              <a:latin typeface="Menlo"/>
            </a:endParaRPr>
          </a:p>
          <a:p>
            <a:pPr>
              <a:spcAft>
                <a:spcPts val="0"/>
              </a:spcAft>
            </a:pPr>
            <a:r>
              <a:rPr lang="en-US" sz="1600" dirty="0">
                <a:solidFill>
                  <a:srgbClr val="6D6D6D"/>
                </a:solidFill>
                <a:latin typeface="Menlo"/>
              </a:rPr>
              <a:t>  </a:t>
            </a:r>
            <a:r>
              <a:rPr lang="en-US" sz="1600" dirty="0">
                <a:solidFill>
                  <a:srgbClr val="00006D"/>
                </a:solidFill>
                <a:latin typeface="Menlo"/>
              </a:rPr>
              <a:t>public void </a:t>
            </a:r>
            <a:r>
              <a:rPr lang="en-US" sz="1600" dirty="0" err="1">
                <a:latin typeface="Menlo"/>
              </a:rPr>
              <a:t>addSelfLink</a:t>
            </a:r>
            <a:r>
              <a:rPr lang="en-US" sz="1600" dirty="0">
                <a:latin typeface="Menlo"/>
              </a:rPr>
              <a:t>(URI </a:t>
            </a:r>
            <a:r>
              <a:rPr lang="en-US" sz="1600" dirty="0" err="1">
                <a:latin typeface="Menlo"/>
              </a:rPr>
              <a:t>uri</a:t>
            </a:r>
            <a:r>
              <a:rPr lang="en-US" sz="1600" dirty="0">
                <a:latin typeface="Menlo"/>
              </a:rPr>
              <a:t>) {</a:t>
            </a:r>
            <a:br>
              <a:rPr lang="en-US" sz="1600" dirty="0">
                <a:latin typeface="Menlo"/>
              </a:rPr>
            </a:br>
            <a:r>
              <a:rPr lang="en-US" sz="1600" dirty="0">
                <a:latin typeface="Menlo"/>
              </a:rPr>
              <a:t>    </a:t>
            </a:r>
            <a:r>
              <a:rPr lang="en-US" sz="1600" dirty="0" err="1">
                <a:latin typeface="Menlo"/>
              </a:rPr>
              <a:t>addLink</a:t>
            </a:r>
            <a:r>
              <a:rPr lang="en-US" sz="1600" dirty="0">
                <a:latin typeface="Menlo"/>
              </a:rPr>
              <a:t>(</a:t>
            </a:r>
            <a:r>
              <a:rPr lang="en-US" sz="1600" b="1" dirty="0">
                <a:solidFill>
                  <a:srgbClr val="520067"/>
                </a:solidFill>
                <a:latin typeface="Menlo"/>
              </a:rPr>
              <a:t>SELF</a:t>
            </a:r>
            <a:r>
              <a:rPr lang="en-US" sz="1600" dirty="0">
                <a:latin typeface="Menlo"/>
              </a:rPr>
              <a:t>, </a:t>
            </a:r>
            <a:r>
              <a:rPr lang="en-US" sz="1600" dirty="0" err="1">
                <a:latin typeface="Menlo"/>
              </a:rPr>
              <a:t>uri</a:t>
            </a:r>
            <a:r>
              <a:rPr lang="en-US" sz="1600" dirty="0">
                <a:latin typeface="Menlo"/>
              </a:rPr>
              <a:t>);</a:t>
            </a:r>
            <a:br>
              <a:rPr lang="en-US" sz="1600" dirty="0">
                <a:latin typeface="Menlo"/>
              </a:rPr>
            </a:br>
            <a:r>
              <a:rPr lang="en-US" sz="1600" dirty="0">
                <a:latin typeface="Menlo"/>
              </a:rPr>
              <a:t>  }</a:t>
            </a:r>
            <a:br>
              <a:rPr lang="en-US" sz="1600" dirty="0">
                <a:latin typeface="Menlo"/>
              </a:rPr>
            </a:br>
            <a:endParaRPr lang="en-US" sz="1600" dirty="0">
              <a:latin typeface="Menlo"/>
            </a:endParaRPr>
          </a:p>
          <a:p>
            <a:pPr>
              <a:spcAft>
                <a:spcPts val="0"/>
              </a:spcAft>
            </a:pPr>
            <a:r>
              <a:rPr lang="en-US" sz="1600" dirty="0">
                <a:latin typeface="Menlo"/>
              </a:rPr>
              <a:t>  </a:t>
            </a:r>
            <a:r>
              <a:rPr lang="en-US" sz="1600" dirty="0">
                <a:solidFill>
                  <a:srgbClr val="00006D"/>
                </a:solidFill>
                <a:latin typeface="Menlo"/>
              </a:rPr>
              <a:t>public void </a:t>
            </a:r>
            <a:r>
              <a:rPr lang="en-US" sz="1600" dirty="0" err="1">
                <a:latin typeface="Menlo"/>
              </a:rPr>
              <a:t>addCollectionLink</a:t>
            </a:r>
            <a:r>
              <a:rPr lang="en-US" sz="1600" dirty="0">
                <a:latin typeface="Menlo"/>
              </a:rPr>
              <a:t>(URI </a:t>
            </a:r>
            <a:r>
              <a:rPr lang="en-US" sz="1600" dirty="0" err="1">
                <a:latin typeface="Menlo"/>
              </a:rPr>
              <a:t>uri</a:t>
            </a:r>
            <a:r>
              <a:rPr lang="en-US" sz="1600" dirty="0">
                <a:latin typeface="Menlo"/>
              </a:rPr>
              <a:t>) {</a:t>
            </a:r>
            <a:br>
              <a:rPr lang="en-US" sz="1600" dirty="0">
                <a:latin typeface="Menlo"/>
              </a:rPr>
            </a:br>
            <a:r>
              <a:rPr lang="en-US" sz="1600" dirty="0">
                <a:latin typeface="Menlo"/>
              </a:rPr>
              <a:t>    </a:t>
            </a:r>
            <a:r>
              <a:rPr lang="en-US" sz="1600" dirty="0" err="1">
                <a:latin typeface="Menlo"/>
              </a:rPr>
              <a:t>addLink</a:t>
            </a:r>
            <a:r>
              <a:rPr lang="en-US" sz="1600" dirty="0">
                <a:latin typeface="Menlo"/>
              </a:rPr>
              <a:t>(</a:t>
            </a:r>
            <a:r>
              <a:rPr lang="en-US" sz="1600" b="1" dirty="0">
                <a:solidFill>
                  <a:srgbClr val="520067"/>
                </a:solidFill>
                <a:latin typeface="Menlo"/>
              </a:rPr>
              <a:t>COLLECTION</a:t>
            </a:r>
            <a:r>
              <a:rPr lang="en-US" sz="1600" dirty="0">
                <a:latin typeface="Menlo"/>
              </a:rPr>
              <a:t>, </a:t>
            </a:r>
            <a:r>
              <a:rPr lang="en-US" sz="1600" dirty="0" err="1">
                <a:latin typeface="Menlo"/>
              </a:rPr>
              <a:t>uri</a:t>
            </a:r>
            <a:r>
              <a:rPr lang="en-US" sz="1600" dirty="0">
                <a:latin typeface="Menlo"/>
              </a:rPr>
              <a:t>);</a:t>
            </a:r>
            <a:br>
              <a:rPr lang="en-US" sz="1600" dirty="0">
                <a:latin typeface="Menlo"/>
              </a:rPr>
            </a:br>
            <a:r>
              <a:rPr lang="en-US" sz="1600" dirty="0">
                <a:latin typeface="Menlo"/>
              </a:rPr>
              <a:t>  }</a:t>
            </a:r>
          </a:p>
          <a:p>
            <a:pPr>
              <a:spcAft>
                <a:spcPts val="0"/>
              </a:spcAft>
            </a:pPr>
            <a:r>
              <a:rPr lang="en-US" sz="1600" dirty="0">
                <a:latin typeface="Menlo"/>
              </a:rPr>
              <a:t>}</a:t>
            </a: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332873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Links</a:t>
            </a:r>
            <a:endParaRPr lang="en" dirty="0"/>
          </a:p>
        </p:txBody>
      </p:sp>
      <p:sp>
        <p:nvSpPr>
          <p:cNvPr id="6" name="Parchemin horizontal 5"/>
          <p:cNvSpPr/>
          <p:nvPr/>
        </p:nvSpPr>
        <p:spPr>
          <a:xfrm rot="2503123">
            <a:off x="7863839" y="304801"/>
            <a:ext cx="1422400" cy="599440"/>
          </a:xfrm>
          <a:prstGeom prst="horizontalScroll">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b="1" dirty="0"/>
              <a:t>Front</a:t>
            </a:r>
          </a:p>
        </p:txBody>
      </p:sp>
      <p:sp>
        <p:nvSpPr>
          <p:cNvPr id="3" name="Rectangle 2"/>
          <p:cNvSpPr/>
          <p:nvPr/>
        </p:nvSpPr>
        <p:spPr>
          <a:xfrm>
            <a:off x="311700" y="1218039"/>
            <a:ext cx="8464000" cy="1477328"/>
          </a:xfrm>
          <a:prstGeom prst="rect">
            <a:avLst/>
          </a:prstGeom>
          <a:solidFill>
            <a:schemeClr val="bg1">
              <a:lumMod val="85000"/>
            </a:schemeClr>
          </a:solidFill>
        </p:spPr>
        <p:txBody>
          <a:bodyPr wrap="square">
            <a:spAutoFit/>
          </a:bodyPr>
          <a:lstStyle/>
          <a:p>
            <a:r>
              <a:rPr lang="en-US" sz="1500" dirty="0">
                <a:solidFill>
                  <a:srgbClr val="0000FF"/>
                </a:solidFill>
                <a:latin typeface="Consolas" panose="020B0609020204030204" pitchFamily="49" charset="0"/>
              </a:rPr>
              <a:t>if</a:t>
            </a:r>
            <a:r>
              <a:rPr lang="en-US" sz="1500" dirty="0">
                <a:latin typeface="Consolas" panose="020B0609020204030204" pitchFamily="49" charset="0"/>
              </a:rPr>
              <a:t> (</a:t>
            </a:r>
            <a:r>
              <a:rPr lang="en-US" sz="1500" dirty="0" err="1">
                <a:latin typeface="Consolas" panose="020B0609020204030204" pitchFamily="49" charset="0"/>
              </a:rPr>
              <a:t>body.links</a:t>
            </a:r>
            <a:r>
              <a:rPr lang="en-US" sz="1500" dirty="0">
                <a:latin typeface="Consolas" panose="020B0609020204030204" pitchFamily="49" charset="0"/>
              </a:rPr>
              <a:t>) {</a:t>
            </a:r>
          </a:p>
          <a:p>
            <a:r>
              <a:rPr lang="en-US" sz="1500" dirty="0">
                <a:latin typeface="Consolas" panose="020B0609020204030204" pitchFamily="49" charset="0"/>
              </a:rPr>
              <a:t>  </a:t>
            </a:r>
            <a:r>
              <a:rPr lang="en-US" sz="1500" dirty="0" err="1">
                <a:solidFill>
                  <a:srgbClr val="0000FF"/>
                </a:solidFill>
                <a:latin typeface="Consolas" panose="020B0609020204030204" pitchFamily="49" charset="0"/>
              </a:rPr>
              <a:t>this</a:t>
            </a:r>
            <a:r>
              <a:rPr lang="en-US" sz="1500" dirty="0" err="1">
                <a:latin typeface="Consolas" panose="020B0609020204030204" pitchFamily="49" charset="0"/>
              </a:rPr>
              <a:t>.links</a:t>
            </a:r>
            <a:r>
              <a:rPr lang="en-US" sz="1500" dirty="0">
                <a:latin typeface="Consolas" panose="020B0609020204030204" pitchFamily="49" charset="0"/>
              </a:rPr>
              <a:t> = {};</a:t>
            </a:r>
          </a:p>
          <a:p>
            <a:r>
              <a:rPr lang="en-US" sz="1500" dirty="0">
                <a:solidFill>
                  <a:srgbClr val="0000FF"/>
                </a:solidFill>
                <a:latin typeface="Consolas" panose="020B0609020204030204" pitchFamily="49" charset="0"/>
              </a:rPr>
              <a:t>  for</a:t>
            </a:r>
            <a:r>
              <a:rPr lang="en-US" sz="1500" dirty="0">
                <a:latin typeface="Consolas" panose="020B0609020204030204" pitchFamily="49" charset="0"/>
              </a:rPr>
              <a:t> (</a:t>
            </a:r>
            <a:r>
              <a:rPr lang="en-US" sz="1500" dirty="0">
                <a:solidFill>
                  <a:srgbClr val="0000FF"/>
                </a:solidFill>
                <a:latin typeface="Consolas" panose="020B0609020204030204" pitchFamily="49" charset="0"/>
              </a:rPr>
              <a:t>let</a:t>
            </a:r>
            <a:r>
              <a:rPr lang="en-US" sz="1500" dirty="0">
                <a:latin typeface="Consolas" panose="020B0609020204030204" pitchFamily="49" charset="0"/>
              </a:rPr>
              <a:t> key in </a:t>
            </a:r>
            <a:r>
              <a:rPr lang="en-US" sz="1500" dirty="0" err="1">
                <a:latin typeface="Consolas" panose="020B0609020204030204" pitchFamily="49" charset="0"/>
              </a:rPr>
              <a:t>body.links</a:t>
            </a:r>
            <a:r>
              <a:rPr lang="en-US" sz="1500" dirty="0">
                <a:latin typeface="Consolas" panose="020B0609020204030204" pitchFamily="49" charset="0"/>
              </a:rPr>
              <a:t>) {</a:t>
            </a:r>
          </a:p>
          <a:p>
            <a:r>
              <a:rPr lang="en-US" sz="1500" dirty="0">
                <a:solidFill>
                  <a:srgbClr val="0000FF"/>
                </a:solidFill>
                <a:latin typeface="Consolas" panose="020B0609020204030204" pitchFamily="49" charset="0"/>
              </a:rPr>
              <a:t>    </a:t>
            </a:r>
            <a:r>
              <a:rPr lang="en-US" sz="1500" dirty="0" err="1">
                <a:solidFill>
                  <a:srgbClr val="0000FF"/>
                </a:solidFill>
                <a:latin typeface="Consolas" panose="020B0609020204030204" pitchFamily="49" charset="0"/>
              </a:rPr>
              <a:t>this</a:t>
            </a:r>
            <a:r>
              <a:rPr lang="en-US" sz="1500" dirty="0" err="1">
                <a:latin typeface="Consolas" panose="020B0609020204030204" pitchFamily="49" charset="0"/>
              </a:rPr>
              <a:t>.links</a:t>
            </a:r>
            <a:r>
              <a:rPr lang="en-US" sz="1500" dirty="0">
                <a:latin typeface="Consolas" panose="020B0609020204030204" pitchFamily="49" charset="0"/>
              </a:rPr>
              <a:t>[key] = </a:t>
            </a:r>
            <a:r>
              <a:rPr lang="en-US" sz="1500" dirty="0" err="1">
                <a:latin typeface="Consolas" panose="020B0609020204030204" pitchFamily="49" charset="0"/>
              </a:rPr>
              <a:t>body.links</a:t>
            </a:r>
            <a:r>
              <a:rPr lang="en-US" sz="1500" dirty="0">
                <a:latin typeface="Consolas" panose="020B0609020204030204" pitchFamily="49" charset="0"/>
              </a:rPr>
              <a:t>[key] !== </a:t>
            </a:r>
            <a:r>
              <a:rPr lang="en-US" sz="1500" dirty="0">
                <a:solidFill>
                  <a:srgbClr val="0000FF"/>
                </a:solidFill>
                <a:latin typeface="Consolas" panose="020B0609020204030204" pitchFamily="49" charset="0"/>
              </a:rPr>
              <a:t>undefined</a:t>
            </a:r>
            <a:r>
              <a:rPr lang="en-US" sz="1500" dirty="0">
                <a:latin typeface="Consolas" panose="020B0609020204030204" pitchFamily="49" charset="0"/>
              </a:rPr>
              <a:t> ? </a:t>
            </a:r>
            <a:r>
              <a:rPr lang="en-US" sz="1500" dirty="0" err="1">
                <a:latin typeface="Consolas" panose="020B0609020204030204" pitchFamily="49" charset="0"/>
              </a:rPr>
              <a:t>body.links</a:t>
            </a:r>
            <a:r>
              <a:rPr lang="en-US" sz="1500" dirty="0">
                <a:latin typeface="Consolas" panose="020B0609020204030204" pitchFamily="49" charset="0"/>
              </a:rPr>
              <a:t>[key] : </a:t>
            </a:r>
            <a:r>
              <a:rPr lang="en-US" sz="1500" dirty="0">
                <a:solidFill>
                  <a:srgbClr val="0000FF"/>
                </a:solidFill>
                <a:latin typeface="Consolas" panose="020B0609020204030204" pitchFamily="49" charset="0"/>
              </a:rPr>
              <a:t>null</a:t>
            </a:r>
            <a:r>
              <a:rPr lang="en-US" sz="1500" dirty="0">
                <a:latin typeface="Consolas" panose="020B0609020204030204" pitchFamily="49" charset="0"/>
              </a:rPr>
              <a:t>;</a:t>
            </a:r>
          </a:p>
          <a:p>
            <a:r>
              <a:rPr lang="en-US" sz="1500" dirty="0">
                <a:latin typeface="Consolas" panose="020B0609020204030204" pitchFamily="49" charset="0"/>
              </a:rPr>
              <a:t>  }</a:t>
            </a:r>
          </a:p>
          <a:p>
            <a:r>
              <a:rPr lang="en-US" sz="1500" dirty="0">
                <a:latin typeface="Consolas" panose="020B0609020204030204" pitchFamily="49" charset="0"/>
              </a:rPr>
              <a:t>}</a:t>
            </a:r>
            <a:endParaRPr lang="en-US" sz="1500" dirty="0"/>
          </a:p>
        </p:txBody>
      </p:sp>
    </p:spTree>
    <p:extLst>
      <p:ext uri="{BB962C8B-B14F-4D97-AF65-F5344CB8AC3E}">
        <p14:creationId xmlns:p14="http://schemas.microsoft.com/office/powerpoint/2010/main" val="3256348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err="1"/>
              <a:t>HateOAS</a:t>
            </a:r>
            <a:endParaRPr lang="fr-FR" dirty="0"/>
          </a:p>
        </p:txBody>
      </p:sp>
    </p:spTree>
    <p:extLst>
      <p:ext uri="{BB962C8B-B14F-4D97-AF65-F5344CB8AC3E}">
        <p14:creationId xmlns:p14="http://schemas.microsoft.com/office/powerpoint/2010/main" val="32745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 name="Image 2" descr="cach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072" y="-54265"/>
            <a:ext cx="8339047" cy="4861709"/>
          </a:xfrm>
          <a:prstGeom prst="rect">
            <a:avLst/>
          </a:prstGeom>
        </p:spPr>
      </p:pic>
    </p:spTree>
    <p:extLst>
      <p:ext uri="{BB962C8B-B14F-4D97-AF65-F5344CB8AC3E}">
        <p14:creationId xmlns:p14="http://schemas.microsoft.com/office/powerpoint/2010/main" val="8094912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a:t>Caching</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a:t>HTTP has </a:t>
            </a:r>
            <a:r>
              <a:rPr lang="fr-FR" dirty="0" err="1"/>
              <a:t>temporary</a:t>
            </a:r>
            <a:r>
              <a:rPr lang="fr-FR" dirty="0"/>
              <a:t> </a:t>
            </a:r>
            <a:r>
              <a:rPr lang="fr-FR" dirty="0" err="1"/>
              <a:t>storage</a:t>
            </a:r>
            <a:r>
              <a:rPr lang="fr-FR" dirty="0"/>
              <a:t> (</a:t>
            </a:r>
            <a:r>
              <a:rPr lang="fr-FR" dirty="0" err="1"/>
              <a:t>caching</a:t>
            </a:r>
            <a:r>
              <a:rPr lang="fr-FR" dirty="0"/>
              <a:t>)</a:t>
            </a:r>
          </a:p>
          <a:p>
            <a:pPr marL="800100" lvl="1" indent="-263525">
              <a:buFont typeface="Arial"/>
              <a:buChar char="•"/>
            </a:pPr>
            <a:r>
              <a:rPr lang="fr-FR" dirty="0" err="1"/>
              <a:t>Reduce</a:t>
            </a:r>
            <a:r>
              <a:rPr lang="fr-FR" dirty="0"/>
              <a:t> </a:t>
            </a:r>
            <a:r>
              <a:rPr lang="fr-FR" dirty="0" err="1"/>
              <a:t>bandwidth</a:t>
            </a:r>
            <a:r>
              <a:rPr lang="fr-FR" dirty="0"/>
              <a:t> usage</a:t>
            </a:r>
          </a:p>
          <a:p>
            <a:pPr marL="800100" lvl="1" indent="-263525">
              <a:buFont typeface="Arial"/>
              <a:buChar char="•"/>
            </a:pPr>
            <a:r>
              <a:rPr lang="fr-FR" dirty="0" err="1"/>
              <a:t>Reduce</a:t>
            </a:r>
            <a:r>
              <a:rPr lang="fr-FR" dirty="0"/>
              <a:t> server </a:t>
            </a:r>
            <a:r>
              <a:rPr lang="fr-FR" dirty="0" err="1"/>
              <a:t>load</a:t>
            </a:r>
            <a:endParaRPr lang="fr-FR" dirty="0"/>
          </a:p>
          <a:p>
            <a:pPr marL="800100" lvl="1" indent="-263525">
              <a:buFont typeface="Arial"/>
              <a:buChar char="•"/>
            </a:pPr>
            <a:r>
              <a:rPr lang="fr-FR" dirty="0" err="1"/>
              <a:t>Reduce</a:t>
            </a:r>
            <a:r>
              <a:rPr lang="fr-FR" dirty="0"/>
              <a:t> </a:t>
            </a:r>
            <a:r>
              <a:rPr lang="fr-FR" dirty="0" err="1"/>
              <a:t>perceived</a:t>
            </a:r>
            <a:r>
              <a:rPr lang="fr-FR" dirty="0"/>
              <a:t> </a:t>
            </a:r>
            <a:r>
              <a:rPr lang="fr-FR" dirty="0" err="1"/>
              <a:t>lag</a:t>
            </a:r>
            <a:endParaRPr lang="fr-FR" dirty="0"/>
          </a:p>
          <a:p>
            <a:pPr marL="571500" lvl="0" indent="-342900">
              <a:buFont typeface="Arial"/>
              <a:buChar char="•"/>
            </a:pPr>
            <a:r>
              <a:rPr lang="fr-FR" dirty="0" err="1"/>
              <a:t>ETags</a:t>
            </a:r>
            <a:r>
              <a:rPr lang="fr-FR" dirty="0"/>
              <a:t>, or </a:t>
            </a:r>
            <a:r>
              <a:rPr lang="fr-FR" dirty="0" err="1"/>
              <a:t>entity</a:t>
            </a:r>
            <a:r>
              <a:rPr lang="fr-FR" dirty="0"/>
              <a:t>-tags: "</a:t>
            </a:r>
            <a:r>
              <a:rPr lang="fr-FR" dirty="0" err="1"/>
              <a:t>conditional</a:t>
            </a:r>
            <a:r>
              <a:rPr lang="fr-FR" dirty="0"/>
              <a:t>" </a:t>
            </a:r>
            <a:r>
              <a:rPr lang="fr-FR" dirty="0" err="1"/>
              <a:t>requests</a:t>
            </a:r>
            <a:r>
              <a:rPr lang="fr-FR" dirty="0"/>
              <a:t>.</a:t>
            </a:r>
          </a:p>
          <a:p>
            <a:pPr marL="803275" lvl="1" indent="-265113">
              <a:buFont typeface="Arial"/>
              <a:buChar char="•"/>
            </a:pPr>
            <a:r>
              <a:rPr lang="fr-FR" dirty="0"/>
              <a:t>Checksum</a:t>
            </a:r>
          </a:p>
          <a:p>
            <a:pPr marL="803275" lvl="1" indent="-265113">
              <a:buFont typeface="Arial"/>
              <a:buChar char="•"/>
            </a:pPr>
            <a:r>
              <a:rPr lang="fr-FR" dirty="0"/>
              <a:t>If-None-Match</a:t>
            </a:r>
            <a:endParaRPr lang="en" dirty="0"/>
          </a:p>
        </p:txBody>
      </p:sp>
    </p:spTree>
    <p:extLst>
      <p:ext uri="{BB962C8B-B14F-4D97-AF65-F5344CB8AC3E}">
        <p14:creationId xmlns:p14="http://schemas.microsoft.com/office/powerpoint/2010/main" val="154077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err="1"/>
              <a:t>Etag</a:t>
            </a:r>
            <a:r>
              <a:rPr lang="fr-FR" dirty="0"/>
              <a:t> </a:t>
            </a:r>
            <a:r>
              <a:rPr lang="fr-FR" dirty="0" err="1"/>
              <a:t>Generation</a:t>
            </a:r>
            <a:endParaRPr lang="en" dirty="0"/>
          </a:p>
        </p:txBody>
      </p:sp>
      <p:sp>
        <p:nvSpPr>
          <p:cNvPr id="5" name="Text Placeholder 2"/>
          <p:cNvSpPr txBox="1">
            <a:spLocks/>
          </p:cNvSpPr>
          <p:nvPr/>
        </p:nvSpPr>
        <p:spPr>
          <a:xfrm>
            <a:off x="406262" y="1090221"/>
            <a:ext cx="8426038"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dirty="0">
                <a:solidFill>
                  <a:srgbClr val="6D6F05"/>
                </a:solidFill>
                <a:latin typeface="Menlo"/>
              </a:rPr>
              <a:t>@GET @Path</a:t>
            </a:r>
            <a:r>
              <a:rPr lang="en-US" sz="1600" dirty="0">
                <a:latin typeface="Menlo"/>
              </a:rPr>
              <a:t>(</a:t>
            </a:r>
            <a:r>
              <a:rPr lang="en-US" sz="1600" dirty="0">
                <a:solidFill>
                  <a:srgbClr val="0F7003"/>
                </a:solidFill>
                <a:latin typeface="Menlo"/>
              </a:rPr>
              <a:t>"/{id}"</a:t>
            </a:r>
            <a:r>
              <a:rPr lang="en-US" sz="1600" dirty="0">
                <a:latin typeface="Menlo"/>
              </a:rPr>
              <a:t>)</a:t>
            </a:r>
            <a:br>
              <a:rPr lang="en-US" sz="1600" dirty="0">
                <a:latin typeface="Menlo"/>
              </a:rPr>
            </a:br>
            <a:r>
              <a:rPr lang="en-US" sz="1600" dirty="0">
                <a:solidFill>
                  <a:srgbClr val="00006D"/>
                </a:solidFill>
                <a:latin typeface="Menlo"/>
              </a:rPr>
              <a:t>public </a:t>
            </a:r>
            <a:r>
              <a:rPr lang="en-US" sz="1600" dirty="0">
                <a:latin typeface="Menlo"/>
              </a:rPr>
              <a:t>Response retrieve(</a:t>
            </a:r>
            <a:r>
              <a:rPr lang="en-US" sz="1600" dirty="0">
                <a:solidFill>
                  <a:srgbClr val="6D6F05"/>
                </a:solidFill>
                <a:latin typeface="Menlo"/>
              </a:rPr>
              <a:t>@</a:t>
            </a:r>
            <a:r>
              <a:rPr lang="en-US" sz="1600" dirty="0" err="1">
                <a:solidFill>
                  <a:srgbClr val="6D6F05"/>
                </a:solidFill>
                <a:latin typeface="Menlo"/>
              </a:rPr>
              <a:t>PathParam</a:t>
            </a:r>
            <a:r>
              <a:rPr lang="en-US" sz="1600" dirty="0">
                <a:latin typeface="Menlo"/>
              </a:rPr>
              <a:t>(</a:t>
            </a:r>
            <a:r>
              <a:rPr lang="en-US" sz="1600" dirty="0">
                <a:solidFill>
                  <a:srgbClr val="0F7003"/>
                </a:solidFill>
                <a:latin typeface="Menlo"/>
              </a:rPr>
              <a:t>"id"</a:t>
            </a:r>
            <a:r>
              <a:rPr lang="en-US" sz="1600" dirty="0">
                <a:latin typeface="Menlo"/>
              </a:rPr>
              <a:t>) String id, </a:t>
            </a:r>
            <a:br>
              <a:rPr lang="en-US" sz="1600" dirty="0">
                <a:latin typeface="Menlo"/>
              </a:rPr>
            </a:br>
            <a:r>
              <a:rPr lang="en-US" sz="1600" dirty="0">
                <a:latin typeface="Menlo"/>
              </a:rPr>
              <a:t>                                        </a:t>
            </a:r>
            <a:r>
              <a:rPr lang="en-US" sz="1600" dirty="0">
                <a:solidFill>
                  <a:srgbClr val="6D6F05"/>
                </a:solidFill>
                <a:latin typeface="Menlo"/>
              </a:rPr>
              <a:t>@Context </a:t>
            </a:r>
            <a:r>
              <a:rPr lang="en-US" sz="1600" dirty="0">
                <a:latin typeface="Menlo"/>
              </a:rPr>
              <a:t>Request </a:t>
            </a:r>
            <a:r>
              <a:rPr lang="en-US" sz="1600" b="1" dirty="0">
                <a:latin typeface="Menlo"/>
              </a:rPr>
              <a:t>request</a:t>
            </a:r>
            <a:r>
              <a:rPr lang="en-US" sz="1600" dirty="0">
                <a:latin typeface="Menlo"/>
              </a:rPr>
              <a:t>) {</a:t>
            </a:r>
            <a:br>
              <a:rPr lang="en-US" sz="1600" dirty="0">
                <a:latin typeface="Menlo"/>
              </a:rPr>
            </a:br>
            <a:r>
              <a:rPr lang="en-US" sz="1600" dirty="0">
                <a:latin typeface="Menlo"/>
              </a:rPr>
              <a:t>    Talk talk = </a:t>
            </a:r>
            <a:r>
              <a:rPr lang="en-US" sz="1600" dirty="0" err="1">
                <a:solidFill>
                  <a:srgbClr val="520067"/>
                </a:solidFill>
                <a:latin typeface="Menlo"/>
              </a:rPr>
              <a:t>talkRepository</a:t>
            </a:r>
            <a:r>
              <a:rPr lang="en-US" sz="1600" dirty="0" err="1">
                <a:latin typeface="Menlo"/>
              </a:rPr>
              <a:t>.findById</a:t>
            </a:r>
            <a:r>
              <a:rPr lang="en-US" sz="1600" dirty="0">
                <a:latin typeface="Menlo"/>
              </a:rPr>
              <a:t>(id);</a:t>
            </a:r>
            <a:br>
              <a:rPr lang="en-US" sz="1600" dirty="0">
                <a:latin typeface="Menlo"/>
              </a:rPr>
            </a:br>
            <a:endParaRPr lang="en-US" sz="1600" dirty="0">
              <a:latin typeface="Menlo"/>
            </a:endParaRPr>
          </a:p>
          <a:p>
            <a:pPr>
              <a:spcAft>
                <a:spcPts val="0"/>
              </a:spcAft>
            </a:pPr>
            <a:r>
              <a:rPr lang="en-US" sz="1600" dirty="0">
                <a:latin typeface="Menlo"/>
              </a:rPr>
              <a:t>    </a:t>
            </a:r>
            <a:r>
              <a:rPr lang="en-US" sz="1600" b="1" dirty="0" err="1">
                <a:latin typeface="Menlo"/>
              </a:rPr>
              <a:t>EntityTag</a:t>
            </a:r>
            <a:r>
              <a:rPr lang="en-US" sz="1600" dirty="0">
                <a:latin typeface="Menlo"/>
              </a:rPr>
              <a:t> </a:t>
            </a:r>
            <a:r>
              <a:rPr lang="en-US" sz="1600" dirty="0" err="1">
                <a:latin typeface="Menlo"/>
              </a:rPr>
              <a:t>etag</a:t>
            </a:r>
            <a:r>
              <a:rPr lang="en-US" sz="1600" dirty="0">
                <a:latin typeface="Menlo"/>
              </a:rPr>
              <a:t> = </a:t>
            </a:r>
            <a:r>
              <a:rPr lang="en-US" sz="1600" dirty="0">
                <a:solidFill>
                  <a:srgbClr val="00006D"/>
                </a:solidFill>
                <a:latin typeface="Menlo"/>
              </a:rPr>
              <a:t>new </a:t>
            </a:r>
            <a:r>
              <a:rPr lang="en-US" sz="1600" dirty="0" err="1">
                <a:latin typeface="Menlo"/>
              </a:rPr>
              <a:t>EntityTag</a:t>
            </a:r>
            <a:r>
              <a:rPr lang="en-US" sz="1600" dirty="0">
                <a:latin typeface="Menlo"/>
              </a:rPr>
              <a:t>(</a:t>
            </a:r>
            <a:r>
              <a:rPr lang="en-US" sz="1600" dirty="0" err="1">
                <a:latin typeface="Menlo"/>
              </a:rPr>
              <a:t>talk.hashCode</a:t>
            </a:r>
            <a:r>
              <a:rPr lang="en-US" sz="1600" dirty="0">
                <a:latin typeface="Menlo"/>
              </a:rPr>
              <a:t>());</a:t>
            </a:r>
          </a:p>
          <a:p>
            <a:pPr>
              <a:spcAft>
                <a:spcPts val="0"/>
              </a:spcAft>
            </a:pPr>
            <a:r>
              <a:rPr lang="en-US" sz="1600" dirty="0">
                <a:latin typeface="Menlo"/>
              </a:rPr>
              <a:t>    </a:t>
            </a:r>
            <a:r>
              <a:rPr lang="en-US" sz="1600" dirty="0" err="1">
                <a:latin typeface="Menlo"/>
              </a:rPr>
              <a:t>Response.ResponseBuilder</a:t>
            </a:r>
            <a:r>
              <a:rPr lang="en-US" sz="1600" dirty="0">
                <a:latin typeface="Menlo"/>
              </a:rPr>
              <a:t> </a:t>
            </a:r>
            <a:r>
              <a:rPr lang="en-US" sz="1600" b="1" dirty="0">
                <a:latin typeface="Menlo"/>
              </a:rPr>
              <a:t>preconditions</a:t>
            </a:r>
            <a:r>
              <a:rPr lang="en-US" sz="1600" dirty="0">
                <a:latin typeface="Menlo"/>
              </a:rPr>
              <a:t> = </a:t>
            </a:r>
            <a:br>
              <a:rPr lang="en-US" sz="1600" dirty="0">
                <a:latin typeface="Menlo"/>
              </a:rPr>
            </a:br>
            <a:r>
              <a:rPr lang="en-US" sz="1600" dirty="0">
                <a:latin typeface="Menlo"/>
              </a:rPr>
              <a:t>                             </a:t>
            </a:r>
            <a:r>
              <a:rPr lang="en-US" sz="1600" b="1" dirty="0" err="1">
                <a:latin typeface="Menlo"/>
              </a:rPr>
              <a:t>request</a:t>
            </a:r>
            <a:r>
              <a:rPr lang="en-US" sz="1600" dirty="0" err="1">
                <a:latin typeface="Menlo"/>
              </a:rPr>
              <a:t>.evaluatePreconditions</a:t>
            </a:r>
            <a:r>
              <a:rPr lang="en-US" sz="1600" dirty="0">
                <a:latin typeface="Menlo"/>
              </a:rPr>
              <a:t>(</a:t>
            </a:r>
            <a:r>
              <a:rPr lang="en-US" sz="1600" dirty="0" err="1">
                <a:latin typeface="Menlo"/>
              </a:rPr>
              <a:t>etag</a:t>
            </a:r>
            <a:r>
              <a:rPr lang="en-US" sz="1600" dirty="0">
                <a:latin typeface="Menlo"/>
              </a:rPr>
              <a:t>);</a:t>
            </a:r>
            <a:br>
              <a:rPr lang="en-US" sz="1600" dirty="0">
                <a:latin typeface="Menlo"/>
              </a:rPr>
            </a:br>
            <a:endParaRPr lang="en-US" sz="1600" dirty="0">
              <a:latin typeface="Menlo"/>
            </a:endParaRPr>
          </a:p>
          <a:p>
            <a:pPr>
              <a:spcAft>
                <a:spcPts val="0"/>
              </a:spcAft>
            </a:pPr>
            <a:r>
              <a:rPr lang="en-US" sz="1600" dirty="0">
                <a:solidFill>
                  <a:srgbClr val="6D6D6D"/>
                </a:solidFill>
                <a:latin typeface="Menlo"/>
              </a:rPr>
              <a:t>    </a:t>
            </a:r>
            <a:r>
              <a:rPr lang="en-US" sz="1600" dirty="0">
                <a:solidFill>
                  <a:srgbClr val="00006D"/>
                </a:solidFill>
                <a:latin typeface="Menlo"/>
              </a:rPr>
              <a:t>if </a:t>
            </a:r>
            <a:r>
              <a:rPr lang="en-US" sz="1600" dirty="0">
                <a:latin typeface="Menlo"/>
              </a:rPr>
              <a:t>(preconditions == </a:t>
            </a:r>
            <a:r>
              <a:rPr lang="en-US" sz="1600" dirty="0">
                <a:solidFill>
                  <a:srgbClr val="00006D"/>
                </a:solidFill>
                <a:latin typeface="Menlo"/>
              </a:rPr>
              <a:t>null</a:t>
            </a:r>
            <a:r>
              <a:rPr lang="en-US" sz="1600" dirty="0">
                <a:latin typeface="Menlo"/>
              </a:rPr>
              <a:t>) {</a:t>
            </a:r>
            <a:br>
              <a:rPr lang="en-US" sz="1600" dirty="0">
                <a:latin typeface="Menlo"/>
              </a:rPr>
            </a:br>
            <a:r>
              <a:rPr lang="en-US" sz="1600" dirty="0">
                <a:latin typeface="Menlo"/>
              </a:rPr>
              <a:t>        preconditions = </a:t>
            </a:r>
            <a:r>
              <a:rPr lang="en-US" sz="1600" dirty="0" err="1">
                <a:latin typeface="Menlo"/>
              </a:rPr>
              <a:t>Response.ok</a:t>
            </a:r>
            <a:r>
              <a:rPr lang="en-US" sz="1600" dirty="0">
                <a:latin typeface="Menlo"/>
              </a:rPr>
              <a:t>(talk).tag(</a:t>
            </a:r>
            <a:r>
              <a:rPr lang="en-US" sz="1600" dirty="0" err="1">
                <a:latin typeface="Menlo"/>
              </a:rPr>
              <a:t>etag</a:t>
            </a:r>
            <a:r>
              <a:rPr lang="en-US" sz="1600" dirty="0">
                <a:latin typeface="Menlo"/>
              </a:rPr>
              <a:t>);</a:t>
            </a:r>
            <a:br>
              <a:rPr lang="en-US" sz="1600" dirty="0">
                <a:latin typeface="Menlo"/>
              </a:rPr>
            </a:br>
            <a:r>
              <a:rPr lang="en-US" sz="1600" dirty="0">
                <a:latin typeface="Menlo"/>
              </a:rPr>
              <a:t>    }</a:t>
            </a:r>
          </a:p>
          <a:p>
            <a:pPr>
              <a:spcAft>
                <a:spcPts val="0"/>
              </a:spcAft>
            </a:pPr>
            <a:endParaRPr lang="en-US" sz="1600" dirty="0">
              <a:latin typeface="Menlo"/>
            </a:endParaRPr>
          </a:p>
          <a:p>
            <a:pPr>
              <a:spcAft>
                <a:spcPts val="0"/>
              </a:spcAft>
            </a:pPr>
            <a:r>
              <a:rPr lang="en-US" sz="1600" dirty="0">
                <a:latin typeface="Menlo"/>
              </a:rPr>
              <a:t>    </a:t>
            </a:r>
            <a:r>
              <a:rPr lang="en-US" sz="1600" dirty="0">
                <a:solidFill>
                  <a:srgbClr val="00006D"/>
                </a:solidFill>
                <a:latin typeface="Menlo"/>
              </a:rPr>
              <a:t>return </a:t>
            </a:r>
            <a:r>
              <a:rPr lang="en-US" sz="1600" dirty="0" err="1">
                <a:latin typeface="Menlo"/>
              </a:rPr>
              <a:t>preconditions.build</a:t>
            </a:r>
            <a:r>
              <a:rPr lang="en-US" sz="1600" dirty="0">
                <a:latin typeface="Menlo"/>
              </a:rPr>
              <a:t>();</a:t>
            </a:r>
          </a:p>
          <a:p>
            <a:pPr>
              <a:spcAft>
                <a:spcPts val="0"/>
              </a:spcAft>
            </a:pPr>
            <a:r>
              <a:rPr lang="en-US" sz="1600" dirty="0">
                <a:latin typeface="Menlo"/>
              </a:rPr>
              <a:t>}</a:t>
            </a:r>
            <a:br>
              <a:rPr lang="en-US" sz="1600" dirty="0">
                <a:latin typeface="Menlo"/>
              </a:rPr>
            </a:br>
            <a:endParaRPr lang="en-US" sz="1600" dirty="0">
              <a:latin typeface="Menlo"/>
            </a:endParaRP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31359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3" name="Image 2" descr="rela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669"/>
            <a:ext cx="9144000" cy="5562774"/>
          </a:xfrm>
          <a:prstGeom prst="rect">
            <a:avLst/>
          </a:prstGeom>
        </p:spPr>
      </p:pic>
      <p:sp>
        <p:nvSpPr>
          <p:cNvPr id="2" name="Parchemin horizontal 1"/>
          <p:cNvSpPr/>
          <p:nvPr/>
        </p:nvSpPr>
        <p:spPr>
          <a:xfrm rot="2503123">
            <a:off x="7863839" y="304801"/>
            <a:ext cx="1422400" cy="599440"/>
          </a:xfrm>
          <a:prstGeom prst="horizontalScroll">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b="1" dirty="0"/>
              <a:t>Front</a:t>
            </a:r>
          </a:p>
        </p:txBody>
      </p:sp>
    </p:spTree>
    <p:extLst>
      <p:ext uri="{BB962C8B-B14F-4D97-AF65-F5344CB8AC3E}">
        <p14:creationId xmlns:p14="http://schemas.microsoft.com/office/powerpoint/2010/main" val="2388519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fr-FR" dirty="0" err="1"/>
              <a:t>ETag</a:t>
            </a:r>
            <a:r>
              <a:rPr lang="fr-FR" dirty="0"/>
              <a:t> &amp; </a:t>
            </a:r>
            <a:r>
              <a:rPr lang="fr-FR" dirty="0" err="1"/>
              <a:t>caching</a:t>
            </a:r>
            <a:endParaRPr lang="fr-FR" dirty="0"/>
          </a:p>
        </p:txBody>
      </p:sp>
    </p:spTree>
    <p:extLst>
      <p:ext uri="{BB962C8B-B14F-4D97-AF65-F5344CB8AC3E}">
        <p14:creationId xmlns:p14="http://schemas.microsoft.com/office/powerpoint/2010/main" val="235977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Shape 157"/>
          <p:cNvSpPr txBox="1">
            <a:spLocks/>
          </p:cNvSpPr>
          <p:nvPr/>
        </p:nvSpPr>
        <p:spPr>
          <a:xfrm>
            <a:off x="2140778" y="2616610"/>
            <a:ext cx="5293233" cy="97454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sz="2400" dirty="0">
                <a:solidFill>
                  <a:schemeClr val="bg1"/>
                </a:solidFill>
                <a:latin typeface="Verdana"/>
                <a:ea typeface="Verdana"/>
                <a:cs typeface="Verdana"/>
                <a:sym typeface="Verdana"/>
              </a:rPr>
              <a:t>Optimizing Enterprise Java</a:t>
            </a:r>
            <a:br>
              <a:rPr lang="en" sz="2400" dirty="0">
                <a:solidFill>
                  <a:schemeClr val="bg1"/>
                </a:solidFill>
                <a:latin typeface="Verdana"/>
                <a:ea typeface="Verdana"/>
                <a:cs typeface="Verdana"/>
                <a:sym typeface="Verdana"/>
              </a:rPr>
            </a:br>
            <a:r>
              <a:rPr lang="en" sz="2400" dirty="0">
                <a:solidFill>
                  <a:schemeClr val="bg1"/>
                </a:solidFill>
                <a:latin typeface="Verdana"/>
                <a:ea typeface="Verdana"/>
                <a:cs typeface="Verdana"/>
                <a:sym typeface="Verdana"/>
              </a:rPr>
              <a:t>for a Microservices Architecture</a:t>
            </a:r>
          </a:p>
        </p:txBody>
      </p:sp>
      <p:pic>
        <p:nvPicPr>
          <p:cNvPr id="2" name="Picture 1"/>
          <p:cNvPicPr>
            <a:picLocks noChangeAspect="1"/>
          </p:cNvPicPr>
          <p:nvPr/>
        </p:nvPicPr>
        <p:blipFill>
          <a:blip r:embed="rId3"/>
          <a:stretch>
            <a:fillRect/>
          </a:stretch>
        </p:blipFill>
        <p:spPr>
          <a:xfrm>
            <a:off x="2033703" y="1429307"/>
            <a:ext cx="3991650" cy="1337489"/>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 name="Image 2" descr="toke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372773"/>
            <a:ext cx="7683500" cy="5143500"/>
          </a:xfrm>
          <a:prstGeom prst="rect">
            <a:avLst/>
          </a:prstGeom>
        </p:spPr>
      </p:pic>
    </p:spTree>
    <p:extLst>
      <p:ext uri="{BB962C8B-B14F-4D97-AF65-F5344CB8AC3E}">
        <p14:creationId xmlns:p14="http://schemas.microsoft.com/office/powerpoint/2010/main" val="23772395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fr-FR" dirty="0" err="1"/>
              <a:t>JSon</a:t>
            </a:r>
            <a:r>
              <a:rPr lang="fr-FR" dirty="0"/>
              <a:t> Web </a:t>
            </a:r>
            <a:r>
              <a:rPr lang="fr-FR" dirty="0" err="1"/>
              <a:t>Token</a:t>
            </a:r>
            <a:r>
              <a:rPr lang="fr-FR" dirty="0"/>
              <a:t> </a:t>
            </a:r>
            <a:endParaRPr lang="en" dirty="0"/>
          </a:p>
        </p:txBody>
      </p:sp>
      <p:sp>
        <p:nvSpPr>
          <p:cNvPr id="3" name="Shape 110"/>
          <p:cNvSpPr txBox="1">
            <a:spLocks noGrp="1"/>
          </p:cNvSpPr>
          <p:nvPr>
            <p:ph type="body" idx="4294967295"/>
          </p:nvPr>
        </p:nvSpPr>
        <p:spPr>
          <a:xfrm>
            <a:off x="311700" y="1152475"/>
            <a:ext cx="8520600" cy="3416400"/>
          </a:xfrm>
          <a:prstGeom prst="rect">
            <a:avLst/>
          </a:prstGeom>
        </p:spPr>
        <p:txBody>
          <a:bodyPr lIns="91425" tIns="91425" rIns="91425" bIns="91425" anchor="t" anchorCtr="0">
            <a:noAutofit/>
          </a:bodyPr>
          <a:lstStyle/>
          <a:p>
            <a:pPr marL="571500" lvl="0" indent="-342900">
              <a:buFont typeface="Arial"/>
              <a:buChar char="•"/>
            </a:pPr>
            <a:r>
              <a:rPr lang="fr-FR" dirty="0" err="1"/>
              <a:t>Lightweigh</a:t>
            </a:r>
            <a:r>
              <a:rPr lang="fr-FR" dirty="0"/>
              <a:t> </a:t>
            </a:r>
            <a:r>
              <a:rPr lang="fr-FR" dirty="0" err="1"/>
              <a:t>token</a:t>
            </a:r>
            <a:endParaRPr lang="fr-FR" dirty="0"/>
          </a:p>
          <a:p>
            <a:pPr marL="571500" lvl="0" indent="-342900">
              <a:buFont typeface="Arial"/>
              <a:buChar char="•"/>
            </a:pPr>
            <a:r>
              <a:rPr lang="fr-FR" dirty="0" err="1"/>
              <a:t>Contains</a:t>
            </a:r>
            <a:r>
              <a:rPr lang="fr-FR" dirty="0"/>
              <a:t> « </a:t>
            </a:r>
            <a:r>
              <a:rPr lang="fr-FR" dirty="0" err="1"/>
              <a:t>some</a:t>
            </a:r>
            <a:r>
              <a:rPr lang="fr-FR" dirty="0"/>
              <a:t> » data (claims)</a:t>
            </a:r>
          </a:p>
          <a:p>
            <a:pPr marL="571500" lvl="0" indent="-342900">
              <a:buFont typeface="Arial"/>
              <a:buChar char="•"/>
            </a:pPr>
            <a:r>
              <a:rPr lang="fr-FR" dirty="0"/>
              <a:t>Base64</a:t>
            </a:r>
          </a:p>
          <a:p>
            <a:pPr marL="571500" lvl="0" indent="-342900">
              <a:buFont typeface="Arial"/>
              <a:buChar char="•"/>
            </a:pPr>
            <a:r>
              <a:rPr lang="fr-FR" dirty="0" err="1"/>
              <a:t>Encrypted</a:t>
            </a:r>
            <a:endParaRPr lang="fr-FR" dirty="0"/>
          </a:p>
          <a:p>
            <a:pPr marL="571500" lvl="0" indent="-342900">
              <a:buFont typeface="Arial"/>
              <a:buChar char="•"/>
            </a:pPr>
            <a:r>
              <a:rPr lang="fr-FR" dirty="0" err="1"/>
              <a:t>Passed</a:t>
            </a:r>
            <a:r>
              <a:rPr lang="fr-FR" dirty="0"/>
              <a:t> in the HTTP Header</a:t>
            </a:r>
          </a:p>
          <a:p>
            <a:pPr marL="571500" lvl="0" indent="-342900">
              <a:buFont typeface="Arial"/>
              <a:buChar char="•"/>
            </a:pPr>
            <a:r>
              <a:rPr lang="fr-FR" dirty="0"/>
              <a:t>Sent </a:t>
            </a:r>
            <a:r>
              <a:rPr lang="fr-FR" dirty="0" err="1"/>
              <a:t>at</a:t>
            </a:r>
            <a:r>
              <a:rPr lang="fr-FR" dirty="0"/>
              <a:t> </a:t>
            </a:r>
            <a:r>
              <a:rPr lang="fr-FR" dirty="0" err="1"/>
              <a:t>each</a:t>
            </a:r>
            <a:r>
              <a:rPr lang="fr-FR" dirty="0"/>
              <a:t> </a:t>
            </a:r>
            <a:r>
              <a:rPr lang="fr-FR" dirty="0" err="1"/>
              <a:t>request</a:t>
            </a:r>
            <a:endParaRPr lang="fr-FR" dirty="0"/>
          </a:p>
          <a:p>
            <a:pPr marL="571500" lvl="0" indent="-342900">
              <a:buFont typeface="Arial"/>
              <a:buChar char="•"/>
            </a:pPr>
            <a:r>
              <a:rPr lang="fr-FR" dirty="0"/>
              <a:t>Not in Java EE </a:t>
            </a:r>
            <a:r>
              <a:rPr lang="fr-FR" dirty="0" err="1"/>
              <a:t>nor</a:t>
            </a:r>
            <a:r>
              <a:rPr lang="fr-FR" dirty="0"/>
              <a:t> </a:t>
            </a:r>
            <a:r>
              <a:rPr lang="fr-FR" dirty="0" err="1"/>
              <a:t>Microprofile</a:t>
            </a:r>
            <a:r>
              <a:rPr lang="fr-FR" dirty="0"/>
              <a:t> (</a:t>
            </a:r>
            <a:r>
              <a:rPr lang="fr-FR" dirty="0" err="1"/>
              <a:t>yet</a:t>
            </a:r>
            <a:r>
              <a:rPr lang="fr-FR" dirty="0"/>
              <a:t>)</a:t>
            </a:r>
          </a:p>
          <a:p>
            <a:pPr marL="571500" lvl="0" indent="-342900">
              <a:buFont typeface="Arial"/>
              <a:buChar char="•"/>
            </a:pPr>
            <a:r>
              <a:rPr lang="fr-FR" dirty="0" err="1"/>
              <a:t>Many</a:t>
            </a:r>
            <a:r>
              <a:rPr lang="fr-FR" dirty="0"/>
              <a:t> librairies</a:t>
            </a:r>
            <a:endParaRPr lang="en" dirty="0"/>
          </a:p>
        </p:txBody>
      </p:sp>
    </p:spTree>
    <p:extLst>
      <p:ext uri="{BB962C8B-B14F-4D97-AF65-F5344CB8AC3E}">
        <p14:creationId xmlns:p14="http://schemas.microsoft.com/office/powerpoint/2010/main" val="30080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A </a:t>
            </a:r>
            <a:r>
              <a:rPr lang="fr-FR" dirty="0" err="1"/>
              <a:t>Token</a:t>
            </a:r>
            <a:endParaRPr lang="en" dirty="0"/>
          </a:p>
        </p:txBody>
      </p:sp>
      <p:sp>
        <p:nvSpPr>
          <p:cNvPr id="5" name="Text Placeholder 2"/>
          <p:cNvSpPr txBox="1">
            <a:spLocks/>
          </p:cNvSpPr>
          <p:nvPr/>
        </p:nvSpPr>
        <p:spPr>
          <a:xfrm>
            <a:off x="417032" y="1227108"/>
            <a:ext cx="8426038" cy="3393987"/>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Menlo"/>
              </a:rPr>
              <a:t>Bearer eyJhbGciOiJIUzUxMiJ9.eyJzdWIiOiJhZ29uY2FsIiwiaXNzIjoiaHR0cDovL2NvbmZlcmVuY2UuZG9ja2VyLmxvY2FsaG9zdDo5MC9jb25mZXJlbmNlLWF0dGVuZGVlL2FwaS9hdHRlbmRlZXMvbG9naW4iLCJpYXQiOjE0Nzc0OTk3NTUsImV4cCI6MTQ3NzUwMDY1NX0.aL0a_q5wC3cesBKhkXChg30zr3WWOsYhFhpJ0lQ479LtLjrPvTQiDH0N_YnFuARuEuy299S4uO0yXGmX0tSs-Q</a:t>
            </a:r>
          </a:p>
        </p:txBody>
      </p:sp>
    </p:spTree>
    <p:extLst>
      <p:ext uri="{BB962C8B-B14F-4D97-AF65-F5344CB8AC3E}">
        <p14:creationId xmlns:p14="http://schemas.microsoft.com/office/powerpoint/2010/main" val="1842029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A </a:t>
            </a:r>
            <a:r>
              <a:rPr lang="fr-FR" dirty="0" err="1"/>
              <a:t>Token</a:t>
            </a:r>
            <a:endParaRPr lang="en" dirty="0"/>
          </a:p>
        </p:txBody>
      </p:sp>
      <p:sp>
        <p:nvSpPr>
          <p:cNvPr id="5" name="Text Placeholder 2"/>
          <p:cNvSpPr txBox="1">
            <a:spLocks/>
          </p:cNvSpPr>
          <p:nvPr/>
        </p:nvSpPr>
        <p:spPr>
          <a:xfrm>
            <a:off x="417032" y="1227108"/>
            <a:ext cx="8426038" cy="3393987"/>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Menlo"/>
              </a:rPr>
              <a:t>Bearer </a:t>
            </a:r>
            <a:r>
              <a:rPr lang="en-US" sz="2400" dirty="0">
                <a:solidFill>
                  <a:srgbClr val="3366FF"/>
                </a:solidFill>
                <a:latin typeface="Menlo"/>
              </a:rPr>
              <a:t>eyJhbGciOiJIUzUxMiJ9</a:t>
            </a:r>
            <a:r>
              <a:rPr lang="en-US" sz="2400" dirty="0">
                <a:solidFill>
                  <a:schemeClr val="tx1"/>
                </a:solidFill>
                <a:latin typeface="Menlo"/>
              </a:rPr>
              <a:t>.</a:t>
            </a:r>
            <a:r>
              <a:rPr lang="en-US" sz="2400" dirty="0">
                <a:solidFill>
                  <a:schemeClr val="accent1">
                    <a:lumMod val="75000"/>
                  </a:schemeClr>
                </a:solidFill>
                <a:latin typeface="Menlo"/>
              </a:rPr>
              <a:t>eyJzdWIiOiJhZ29uY2FsIiwiaXNzIjoiaHR0cDovL2NvbmZlcmVuY2UuZG9ja2VyLmxvY2FsaG9zdDo5MC9jb25mZXJlbmNlLWF0dGVuZGVlL2FwaS9hdHRlbmRlZXMvbG9naW4iLCJpYXQiOjE0Nzc0OTk3NTUsImV4cCI6MTQ3NzUwMDY1NX0</a:t>
            </a:r>
            <a:r>
              <a:rPr lang="en-US" sz="2400" dirty="0">
                <a:solidFill>
                  <a:schemeClr val="tx1"/>
                </a:solidFill>
                <a:latin typeface="Menlo"/>
              </a:rPr>
              <a:t>.</a:t>
            </a:r>
            <a:r>
              <a:rPr lang="en-US" sz="2400" dirty="0">
                <a:solidFill>
                  <a:srgbClr val="008000"/>
                </a:solidFill>
                <a:latin typeface="Menlo"/>
              </a:rPr>
              <a:t>aL0a_q5wC3cesBKhkXChg30zr3WWOsYhFhpJ0lQ479LtLjrPvTQiDH0N_YnFuARuEuy299S4uO0yXGmX0tSs-Q</a:t>
            </a:r>
          </a:p>
        </p:txBody>
      </p:sp>
    </p:spTree>
    <p:extLst>
      <p:ext uri="{BB962C8B-B14F-4D97-AF65-F5344CB8AC3E}">
        <p14:creationId xmlns:p14="http://schemas.microsoft.com/office/powerpoint/2010/main" val="113588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A </a:t>
            </a:r>
            <a:r>
              <a:rPr lang="fr-FR" dirty="0" err="1"/>
              <a:t>Token</a:t>
            </a:r>
            <a:endParaRPr lang="en" dirty="0"/>
          </a:p>
        </p:txBody>
      </p:sp>
      <p:sp>
        <p:nvSpPr>
          <p:cNvPr id="5" name="Text Placeholder 2"/>
          <p:cNvSpPr txBox="1">
            <a:spLocks/>
          </p:cNvSpPr>
          <p:nvPr/>
        </p:nvSpPr>
        <p:spPr>
          <a:xfrm>
            <a:off x="406262" y="1017725"/>
            <a:ext cx="8426038"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de-DE" sz="2400" dirty="0">
                <a:solidFill>
                  <a:srgbClr val="3366FF"/>
                </a:solidFill>
                <a:latin typeface="Menlo"/>
              </a:rPr>
              <a:t>HEADER: { "</a:t>
            </a:r>
            <a:r>
              <a:rPr lang="de-DE" sz="2400" dirty="0" err="1">
                <a:solidFill>
                  <a:srgbClr val="3366FF"/>
                </a:solidFill>
                <a:latin typeface="Menlo"/>
              </a:rPr>
              <a:t>alg</a:t>
            </a:r>
            <a:r>
              <a:rPr lang="de-DE" sz="2400" dirty="0">
                <a:solidFill>
                  <a:srgbClr val="3366FF"/>
                </a:solidFill>
                <a:latin typeface="Menlo"/>
              </a:rPr>
              <a:t>": "HS512" }</a:t>
            </a:r>
            <a:r>
              <a:rPr lang="en-US" sz="2400" dirty="0">
                <a:solidFill>
                  <a:srgbClr val="3366FF"/>
                </a:solidFill>
                <a:latin typeface="Menlo"/>
              </a:rPr>
              <a:t> </a:t>
            </a:r>
          </a:p>
          <a:p>
            <a:r>
              <a:rPr lang="en-US" sz="2400" dirty="0">
                <a:solidFill>
                  <a:schemeClr val="accent1">
                    <a:lumMod val="75000"/>
                  </a:schemeClr>
                </a:solidFill>
                <a:latin typeface="Menlo"/>
              </a:rPr>
              <a:t>PAYLOAD:{</a:t>
            </a:r>
          </a:p>
          <a:p>
            <a:r>
              <a:rPr lang="en-US" sz="2400" dirty="0">
                <a:solidFill>
                  <a:schemeClr val="accent1">
                    <a:lumMod val="75000"/>
                  </a:schemeClr>
                </a:solidFill>
                <a:latin typeface="Menlo"/>
              </a:rPr>
              <a:t>  "sub": "</a:t>
            </a:r>
            <a:r>
              <a:rPr lang="en-US" sz="2400" dirty="0" err="1">
                <a:solidFill>
                  <a:schemeClr val="accent1">
                    <a:lumMod val="75000"/>
                  </a:schemeClr>
                </a:solidFill>
                <a:latin typeface="Menlo"/>
              </a:rPr>
              <a:t>agoncal</a:t>
            </a:r>
            <a:r>
              <a:rPr lang="en-US" sz="2400" dirty="0">
                <a:solidFill>
                  <a:schemeClr val="accent1">
                    <a:lumMod val="75000"/>
                  </a:schemeClr>
                </a:solidFill>
                <a:latin typeface="Menlo"/>
              </a:rPr>
              <a:t>",</a:t>
            </a:r>
          </a:p>
          <a:p>
            <a:r>
              <a:rPr lang="en-US" sz="2400" dirty="0">
                <a:solidFill>
                  <a:schemeClr val="accent1">
                    <a:lumMod val="75000"/>
                  </a:schemeClr>
                </a:solidFill>
                <a:latin typeface="Menlo"/>
              </a:rPr>
              <a:t>  "</a:t>
            </a:r>
            <a:r>
              <a:rPr lang="en-US" sz="2400" dirty="0" err="1">
                <a:solidFill>
                  <a:schemeClr val="accent1">
                    <a:lumMod val="75000"/>
                  </a:schemeClr>
                </a:solidFill>
                <a:latin typeface="Menlo"/>
              </a:rPr>
              <a:t>iss</a:t>
            </a:r>
            <a:r>
              <a:rPr lang="en-US" sz="2400" dirty="0">
                <a:solidFill>
                  <a:schemeClr val="accent1">
                    <a:lumMod val="75000"/>
                  </a:schemeClr>
                </a:solidFill>
                <a:latin typeface="Menlo"/>
              </a:rPr>
              <a:t>": "http://host/attendee/</a:t>
            </a:r>
            <a:r>
              <a:rPr lang="en-US" sz="2400" dirty="0" err="1">
                <a:solidFill>
                  <a:schemeClr val="accent1">
                    <a:lumMod val="75000"/>
                  </a:schemeClr>
                </a:solidFill>
                <a:latin typeface="Menlo"/>
              </a:rPr>
              <a:t>api</a:t>
            </a:r>
            <a:r>
              <a:rPr lang="en-US" sz="2400" dirty="0">
                <a:solidFill>
                  <a:schemeClr val="accent1">
                    <a:lumMod val="75000"/>
                  </a:schemeClr>
                </a:solidFill>
                <a:latin typeface="Menlo"/>
              </a:rPr>
              <a:t>/login",</a:t>
            </a:r>
          </a:p>
          <a:p>
            <a:r>
              <a:rPr lang="en-US" sz="2400" dirty="0">
                <a:solidFill>
                  <a:schemeClr val="accent1">
                    <a:lumMod val="75000"/>
                  </a:schemeClr>
                </a:solidFill>
                <a:latin typeface="Menlo"/>
              </a:rPr>
              <a:t>  "</a:t>
            </a:r>
            <a:r>
              <a:rPr lang="en-US" sz="2400" dirty="0" err="1">
                <a:solidFill>
                  <a:schemeClr val="accent1">
                    <a:lumMod val="75000"/>
                  </a:schemeClr>
                </a:solidFill>
                <a:latin typeface="Menlo"/>
              </a:rPr>
              <a:t>iat</a:t>
            </a:r>
            <a:r>
              <a:rPr lang="en-US" sz="2400" dirty="0">
                <a:solidFill>
                  <a:schemeClr val="accent1">
                    <a:lumMod val="75000"/>
                  </a:schemeClr>
                </a:solidFill>
                <a:latin typeface="Menlo"/>
              </a:rPr>
              <a:t>": 1477499755,</a:t>
            </a:r>
          </a:p>
          <a:p>
            <a:r>
              <a:rPr lang="en-US" sz="2400" dirty="0">
                <a:solidFill>
                  <a:schemeClr val="accent1">
                    <a:lumMod val="75000"/>
                  </a:schemeClr>
                </a:solidFill>
                <a:latin typeface="Menlo"/>
              </a:rPr>
              <a:t>  "</a:t>
            </a:r>
            <a:r>
              <a:rPr lang="en-US" sz="2400" dirty="0" err="1">
                <a:solidFill>
                  <a:schemeClr val="accent1">
                    <a:lumMod val="75000"/>
                  </a:schemeClr>
                </a:solidFill>
                <a:latin typeface="Menlo"/>
              </a:rPr>
              <a:t>exp</a:t>
            </a:r>
            <a:r>
              <a:rPr lang="en-US" sz="2400" dirty="0">
                <a:solidFill>
                  <a:schemeClr val="accent1">
                    <a:lumMod val="75000"/>
                  </a:schemeClr>
                </a:solidFill>
                <a:latin typeface="Menlo"/>
              </a:rPr>
              <a:t>": 1477500655</a:t>
            </a:r>
          </a:p>
          <a:p>
            <a:r>
              <a:rPr lang="en-US" sz="2400" dirty="0">
                <a:solidFill>
                  <a:schemeClr val="accent1">
                    <a:lumMod val="75000"/>
                  </a:schemeClr>
                </a:solidFill>
                <a:latin typeface="Menlo"/>
              </a:rPr>
              <a:t>} </a:t>
            </a:r>
            <a:endParaRPr lang="en-US" sz="2400" dirty="0">
              <a:solidFill>
                <a:srgbClr val="008000"/>
              </a:solidFill>
              <a:latin typeface="Menlo"/>
            </a:endParaRPr>
          </a:p>
          <a:p>
            <a:r>
              <a:rPr lang="en-US" sz="2400" dirty="0">
                <a:solidFill>
                  <a:srgbClr val="008000"/>
                </a:solidFill>
                <a:latin typeface="Menlo"/>
              </a:rPr>
              <a:t>VERIFY SIGNATURE HMACSHA256(...)</a:t>
            </a:r>
          </a:p>
        </p:txBody>
      </p:sp>
    </p:spTree>
    <p:extLst>
      <p:ext uri="{BB962C8B-B14F-4D97-AF65-F5344CB8AC3E}">
        <p14:creationId xmlns:p14="http://schemas.microsoft.com/office/powerpoint/2010/main" val="10324402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JWT </a:t>
            </a:r>
            <a:r>
              <a:rPr lang="fr-FR" dirty="0" err="1"/>
              <a:t>Generation</a:t>
            </a:r>
            <a:endParaRPr lang="en" dirty="0"/>
          </a:p>
        </p:txBody>
      </p:sp>
      <p:sp>
        <p:nvSpPr>
          <p:cNvPr id="5" name="Text Placeholder 2"/>
          <p:cNvSpPr txBox="1">
            <a:spLocks/>
          </p:cNvSpPr>
          <p:nvPr/>
        </p:nvSpPr>
        <p:spPr>
          <a:xfrm>
            <a:off x="406262" y="1067549"/>
            <a:ext cx="8426038"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dirty="0">
                <a:solidFill>
                  <a:srgbClr val="6D6F05"/>
                </a:solidFill>
                <a:latin typeface="Menlo"/>
              </a:rPr>
              <a:t>@Path</a:t>
            </a:r>
            <a:r>
              <a:rPr lang="en-US" sz="1600" dirty="0">
                <a:latin typeface="Menlo"/>
              </a:rPr>
              <a:t>(</a:t>
            </a:r>
            <a:r>
              <a:rPr lang="en-US" sz="1600" dirty="0">
                <a:solidFill>
                  <a:srgbClr val="0F7003"/>
                </a:solidFill>
                <a:latin typeface="Menlo"/>
              </a:rPr>
              <a:t>"/attendees"</a:t>
            </a:r>
            <a:r>
              <a:rPr lang="en-US" sz="1600" dirty="0">
                <a:latin typeface="Menlo"/>
              </a:rPr>
              <a:t>)</a:t>
            </a:r>
            <a:br>
              <a:rPr lang="en-US" sz="1600" dirty="0">
                <a:latin typeface="Menlo"/>
              </a:rPr>
            </a:br>
            <a:r>
              <a:rPr lang="en-US" sz="1600" dirty="0">
                <a:solidFill>
                  <a:srgbClr val="00006D"/>
                </a:solidFill>
                <a:latin typeface="Menlo"/>
              </a:rPr>
              <a:t>public class </a:t>
            </a:r>
            <a:r>
              <a:rPr lang="en-US" sz="1600" dirty="0" err="1">
                <a:latin typeface="Menlo"/>
              </a:rPr>
              <a:t>AttendeeEndpoint</a:t>
            </a:r>
            <a:r>
              <a:rPr lang="en-US" sz="1600" dirty="0">
                <a:latin typeface="Menlo"/>
              </a:rPr>
              <a:t> {</a:t>
            </a:r>
            <a:br>
              <a:rPr lang="en-US" sz="1600" dirty="0">
                <a:latin typeface="Menlo"/>
              </a:rPr>
            </a:br>
            <a:r>
              <a:rPr lang="en-US" sz="1600" dirty="0">
                <a:latin typeface="Menlo"/>
              </a:rPr>
              <a:t/>
            </a:r>
            <a:br>
              <a:rPr lang="en-US" sz="1600" dirty="0">
                <a:latin typeface="Menlo"/>
              </a:rPr>
            </a:br>
            <a:r>
              <a:rPr lang="en-US" sz="1600" dirty="0">
                <a:solidFill>
                  <a:srgbClr val="6D6D6D"/>
                </a:solidFill>
                <a:latin typeface="Menlo"/>
              </a:rPr>
              <a:t>  </a:t>
            </a:r>
            <a:r>
              <a:rPr lang="en-US" sz="1600" dirty="0">
                <a:solidFill>
                  <a:srgbClr val="6D6F05"/>
                </a:solidFill>
                <a:latin typeface="Menlo"/>
              </a:rPr>
              <a:t>@POST @Path</a:t>
            </a:r>
            <a:r>
              <a:rPr lang="en-US" sz="1600" dirty="0">
                <a:latin typeface="Menlo"/>
              </a:rPr>
              <a:t>(</a:t>
            </a:r>
            <a:r>
              <a:rPr lang="en-US" sz="1600" dirty="0">
                <a:solidFill>
                  <a:srgbClr val="0F7003"/>
                </a:solidFill>
                <a:latin typeface="Menlo"/>
              </a:rPr>
              <a:t>"</a:t>
            </a:r>
            <a:r>
              <a:rPr lang="en-US" sz="1600" b="1" dirty="0">
                <a:solidFill>
                  <a:srgbClr val="0F7003"/>
                </a:solidFill>
                <a:latin typeface="Menlo"/>
              </a:rPr>
              <a:t>/login</a:t>
            </a:r>
            <a:r>
              <a:rPr lang="en-US" sz="1600" dirty="0">
                <a:solidFill>
                  <a:srgbClr val="0F7003"/>
                </a:solidFill>
                <a:latin typeface="Menlo"/>
              </a:rPr>
              <a:t>"</a:t>
            </a:r>
            <a:r>
              <a:rPr lang="en-US" sz="1600" dirty="0">
                <a:latin typeface="Menlo"/>
              </a:rPr>
              <a:t>)</a:t>
            </a:r>
            <a:br>
              <a:rPr lang="en-US" sz="1600" dirty="0">
                <a:latin typeface="Menlo"/>
              </a:rPr>
            </a:br>
            <a:r>
              <a:rPr lang="en-US" sz="1600" dirty="0">
                <a:latin typeface="Menlo"/>
              </a:rPr>
              <a:t>  </a:t>
            </a:r>
            <a:r>
              <a:rPr lang="en-US" sz="1600" dirty="0">
                <a:solidFill>
                  <a:srgbClr val="6D6F05"/>
                </a:solidFill>
                <a:latin typeface="Menlo"/>
              </a:rPr>
              <a:t>@Consumes</a:t>
            </a:r>
            <a:r>
              <a:rPr lang="en-US" sz="1600" dirty="0">
                <a:latin typeface="Menlo"/>
              </a:rPr>
              <a:t>(</a:t>
            </a:r>
            <a:r>
              <a:rPr lang="en-US" sz="1600" dirty="0">
                <a:solidFill>
                  <a:srgbClr val="520067"/>
                </a:solidFill>
                <a:latin typeface="Menlo"/>
              </a:rPr>
              <a:t>APPLICATION_FORM_URLENCODED</a:t>
            </a:r>
            <a:r>
              <a:rPr lang="en-US" sz="1600" dirty="0">
                <a:latin typeface="Menlo"/>
              </a:rPr>
              <a:t>)</a:t>
            </a:r>
            <a:br>
              <a:rPr lang="en-US" sz="1600" dirty="0">
                <a:latin typeface="Menlo"/>
              </a:rPr>
            </a:br>
            <a:r>
              <a:rPr lang="en-US" sz="1600" dirty="0">
                <a:latin typeface="Menlo"/>
              </a:rPr>
              <a:t>  </a:t>
            </a:r>
            <a:r>
              <a:rPr lang="en-US" sz="1600" dirty="0">
                <a:solidFill>
                  <a:srgbClr val="00006D"/>
                </a:solidFill>
                <a:latin typeface="Menlo"/>
              </a:rPr>
              <a:t>public </a:t>
            </a:r>
            <a:r>
              <a:rPr lang="en-US" sz="1600" dirty="0">
                <a:latin typeface="Menlo"/>
              </a:rPr>
              <a:t>Response </a:t>
            </a:r>
            <a:r>
              <a:rPr lang="en-US" sz="1600" dirty="0" err="1">
                <a:latin typeface="Menlo"/>
              </a:rPr>
              <a:t>auth</a:t>
            </a:r>
            <a:r>
              <a:rPr lang="en-US" sz="1600" dirty="0">
                <a:latin typeface="Menlo"/>
              </a:rPr>
              <a:t>(</a:t>
            </a:r>
            <a:r>
              <a:rPr lang="en-US" sz="1600" dirty="0">
                <a:solidFill>
                  <a:srgbClr val="6D6F05"/>
                </a:solidFill>
                <a:latin typeface="Menlo"/>
              </a:rPr>
              <a:t>@</a:t>
            </a:r>
            <a:r>
              <a:rPr lang="en-US" sz="1600" dirty="0" err="1">
                <a:solidFill>
                  <a:srgbClr val="6D6F05"/>
                </a:solidFill>
                <a:latin typeface="Menlo"/>
              </a:rPr>
              <a:t>FormParam</a:t>
            </a:r>
            <a:r>
              <a:rPr lang="en-US" sz="1600" dirty="0">
                <a:latin typeface="Menlo"/>
              </a:rPr>
              <a:t>(</a:t>
            </a:r>
            <a:r>
              <a:rPr lang="en-US" sz="1600" dirty="0">
                <a:solidFill>
                  <a:srgbClr val="0F7003"/>
                </a:solidFill>
                <a:latin typeface="Menlo"/>
              </a:rPr>
              <a:t>"login"</a:t>
            </a:r>
            <a:r>
              <a:rPr lang="en-US" sz="1600" dirty="0">
                <a:latin typeface="Menlo"/>
              </a:rPr>
              <a:t>) String </a:t>
            </a:r>
            <a:r>
              <a:rPr lang="en-US" sz="1600" b="1" dirty="0">
                <a:latin typeface="Menlo"/>
              </a:rPr>
              <a:t>login</a:t>
            </a:r>
            <a:r>
              <a:rPr lang="en-US" sz="1600" dirty="0">
                <a:latin typeface="Menlo"/>
              </a:rPr>
              <a:t>,</a:t>
            </a:r>
            <a:br>
              <a:rPr lang="en-US" sz="1600" dirty="0">
                <a:latin typeface="Menlo"/>
              </a:rPr>
            </a:br>
            <a:r>
              <a:rPr lang="en-US" sz="1600" dirty="0">
                <a:latin typeface="Menlo"/>
              </a:rPr>
              <a:t>                       </a:t>
            </a:r>
            <a:r>
              <a:rPr lang="en-US" sz="1600" dirty="0">
                <a:solidFill>
                  <a:srgbClr val="6D6F05"/>
                </a:solidFill>
                <a:latin typeface="Menlo"/>
              </a:rPr>
              <a:t>@</a:t>
            </a:r>
            <a:r>
              <a:rPr lang="en-US" sz="1600" dirty="0" err="1">
                <a:solidFill>
                  <a:srgbClr val="6D6F05"/>
                </a:solidFill>
                <a:latin typeface="Menlo"/>
              </a:rPr>
              <a:t>FormParam</a:t>
            </a:r>
            <a:r>
              <a:rPr lang="en-US" sz="1600" dirty="0">
                <a:latin typeface="Menlo"/>
              </a:rPr>
              <a:t>(</a:t>
            </a:r>
            <a:r>
              <a:rPr lang="en-US" sz="1600" dirty="0">
                <a:solidFill>
                  <a:srgbClr val="0F7003"/>
                </a:solidFill>
                <a:latin typeface="Menlo"/>
              </a:rPr>
              <a:t>"password"</a:t>
            </a:r>
            <a:r>
              <a:rPr lang="en-US" sz="1600" dirty="0">
                <a:latin typeface="Menlo"/>
              </a:rPr>
              <a:t>) String </a:t>
            </a:r>
            <a:r>
              <a:rPr lang="en-US" sz="1600" b="1" dirty="0">
                <a:latin typeface="Menlo"/>
              </a:rPr>
              <a:t>password</a:t>
            </a:r>
            <a:r>
              <a:rPr lang="en-US" sz="1600" dirty="0">
                <a:latin typeface="Menlo"/>
              </a:rPr>
              <a:t>) {</a:t>
            </a:r>
            <a:br>
              <a:rPr lang="en-US" sz="1600" dirty="0">
                <a:latin typeface="Menlo"/>
              </a:rPr>
            </a:br>
            <a:endParaRPr lang="en-US" sz="1600" dirty="0">
              <a:latin typeface="Menlo"/>
            </a:endParaRPr>
          </a:p>
          <a:p>
            <a:pPr>
              <a:spcAft>
                <a:spcPts val="0"/>
              </a:spcAft>
            </a:pPr>
            <a:r>
              <a:rPr lang="en-US" sz="1600" dirty="0">
                <a:latin typeface="Menlo"/>
              </a:rPr>
              <a:t>    </a:t>
            </a:r>
            <a:r>
              <a:rPr lang="en-US" sz="1600" dirty="0">
                <a:solidFill>
                  <a:srgbClr val="6D6D6D"/>
                </a:solidFill>
                <a:latin typeface="Menlo"/>
              </a:rPr>
              <a:t>// Authentication, security exception and so on...</a:t>
            </a:r>
          </a:p>
          <a:p>
            <a:pPr>
              <a:spcAft>
                <a:spcPts val="0"/>
              </a:spcAft>
            </a:pPr>
            <a:endParaRPr lang="en-US" sz="1600" dirty="0">
              <a:latin typeface="Menlo"/>
            </a:endParaRPr>
          </a:p>
          <a:p>
            <a:pPr>
              <a:spcAft>
                <a:spcPts val="0"/>
              </a:spcAft>
            </a:pPr>
            <a:r>
              <a:rPr lang="en-US" sz="1600" dirty="0">
                <a:solidFill>
                  <a:srgbClr val="6D6D6D"/>
                </a:solidFill>
                <a:latin typeface="Menlo"/>
              </a:rPr>
              <a:t>   </a:t>
            </a:r>
            <a:r>
              <a:rPr lang="en-US" sz="1600" dirty="0">
                <a:solidFill>
                  <a:srgbClr val="00006D"/>
                </a:solidFill>
                <a:latin typeface="Menlo"/>
              </a:rPr>
              <a:t>return </a:t>
            </a:r>
            <a:r>
              <a:rPr lang="en-US" sz="1600" dirty="0" err="1">
                <a:latin typeface="Menlo"/>
              </a:rPr>
              <a:t>Response.ok</a:t>
            </a:r>
            <a:r>
              <a:rPr lang="en-US" sz="1600" dirty="0">
                <a:latin typeface="Menlo"/>
              </a:rPr>
              <a:t>().header(</a:t>
            </a:r>
            <a:r>
              <a:rPr lang="en-US" sz="1600" dirty="0">
                <a:solidFill>
                  <a:srgbClr val="520067"/>
                </a:solidFill>
                <a:latin typeface="Menlo"/>
              </a:rPr>
              <a:t>AUTHORIZATION</a:t>
            </a:r>
            <a:r>
              <a:rPr lang="en-US" sz="1600" dirty="0">
                <a:latin typeface="Menlo"/>
              </a:rPr>
              <a:t>, </a:t>
            </a:r>
            <a:r>
              <a:rPr lang="en-US" sz="1600" dirty="0">
                <a:solidFill>
                  <a:srgbClr val="0F7003"/>
                </a:solidFill>
                <a:latin typeface="Menlo"/>
              </a:rPr>
              <a:t>"Bearer " </a:t>
            </a:r>
            <a:r>
              <a:rPr lang="en-US" sz="1600" dirty="0">
                <a:latin typeface="Menlo"/>
              </a:rPr>
              <a:t>+ </a:t>
            </a:r>
            <a:br>
              <a:rPr lang="en-US" sz="1600" dirty="0">
                <a:latin typeface="Menlo"/>
              </a:rPr>
            </a:br>
            <a:r>
              <a:rPr lang="en-US" sz="1600" dirty="0">
                <a:latin typeface="Menlo"/>
              </a:rPr>
              <a:t>                               </a:t>
            </a:r>
            <a:r>
              <a:rPr lang="en-US" sz="1600" b="1" dirty="0" err="1">
                <a:latin typeface="Menlo"/>
              </a:rPr>
              <a:t>issueToken</a:t>
            </a:r>
            <a:r>
              <a:rPr lang="en-US" sz="1600" b="1" dirty="0">
                <a:latin typeface="Menlo"/>
              </a:rPr>
              <a:t>(login)</a:t>
            </a:r>
            <a:r>
              <a:rPr lang="en-US" sz="1600" dirty="0">
                <a:latin typeface="Menlo"/>
              </a:rPr>
              <a:t>).build();</a:t>
            </a:r>
          </a:p>
          <a:p>
            <a:pPr>
              <a:spcAft>
                <a:spcPts val="0"/>
              </a:spcAft>
            </a:pPr>
            <a:r>
              <a:rPr lang="en-US" sz="1600" dirty="0">
                <a:latin typeface="Menlo"/>
              </a:rPr>
              <a:t>  }</a:t>
            </a:r>
            <a:br>
              <a:rPr lang="en-US" sz="1600" dirty="0">
                <a:latin typeface="Menlo"/>
              </a:rPr>
            </a:br>
            <a:r>
              <a:rPr lang="en-US" sz="1600" dirty="0">
                <a:latin typeface="Menlo"/>
              </a:rPr>
              <a:t>}</a:t>
            </a: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307507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err="1"/>
              <a:t>Filter</a:t>
            </a:r>
            <a:r>
              <a:rPr lang="fr-FR" dirty="0"/>
              <a:t> to Check the </a:t>
            </a:r>
            <a:r>
              <a:rPr lang="fr-FR" dirty="0" err="1"/>
              <a:t>Token</a:t>
            </a:r>
            <a:endParaRPr lang="en" dirty="0"/>
          </a:p>
        </p:txBody>
      </p:sp>
      <p:sp>
        <p:nvSpPr>
          <p:cNvPr id="5" name="Text Placeholder 2"/>
          <p:cNvSpPr txBox="1">
            <a:spLocks/>
          </p:cNvSpPr>
          <p:nvPr/>
        </p:nvSpPr>
        <p:spPr>
          <a:xfrm>
            <a:off x="459991" y="1017725"/>
            <a:ext cx="8544088"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pPr>
            <a:r>
              <a:rPr lang="en-US" sz="1600" b="1" dirty="0">
                <a:solidFill>
                  <a:srgbClr val="6D6F05"/>
                </a:solidFill>
                <a:latin typeface="Menlo"/>
              </a:rPr>
              <a:t>@</a:t>
            </a:r>
            <a:r>
              <a:rPr lang="en-US" sz="1600" b="1" dirty="0" err="1">
                <a:solidFill>
                  <a:srgbClr val="6D6F05"/>
                </a:solidFill>
                <a:latin typeface="Menlo"/>
              </a:rPr>
              <a:t>JWTTokenNeeded</a:t>
            </a:r>
            <a:endParaRPr lang="en-US" sz="1600" b="1" dirty="0">
              <a:solidFill>
                <a:srgbClr val="6D6F05"/>
              </a:solidFill>
              <a:latin typeface="Menlo"/>
            </a:endParaRPr>
          </a:p>
          <a:p>
            <a:pPr>
              <a:spcAft>
                <a:spcPts val="0"/>
              </a:spcAft>
            </a:pPr>
            <a:r>
              <a:rPr lang="en-US" sz="1600" dirty="0">
                <a:solidFill>
                  <a:srgbClr val="6D6F05"/>
                </a:solidFill>
                <a:latin typeface="Menlo"/>
              </a:rPr>
              <a:t>@Provider </a:t>
            </a:r>
            <a:r>
              <a:rPr lang="en-US" sz="1600" b="1" dirty="0">
                <a:solidFill>
                  <a:srgbClr val="6D6F05"/>
                </a:solidFill>
                <a:latin typeface="Menlo"/>
              </a:rPr>
              <a:t>@Priority</a:t>
            </a:r>
            <a:r>
              <a:rPr lang="en-US" sz="1600" b="1" dirty="0">
                <a:latin typeface="Menlo"/>
              </a:rPr>
              <a:t>(</a:t>
            </a:r>
            <a:r>
              <a:rPr lang="en-US" sz="1600" b="1" dirty="0" err="1">
                <a:latin typeface="Menlo"/>
              </a:rPr>
              <a:t>Priorities.</a:t>
            </a:r>
            <a:r>
              <a:rPr lang="en-US" sz="1600" b="1" dirty="0" err="1">
                <a:solidFill>
                  <a:srgbClr val="520067"/>
                </a:solidFill>
                <a:latin typeface="Menlo"/>
              </a:rPr>
              <a:t>AUTHENTICATION</a:t>
            </a:r>
            <a:r>
              <a:rPr lang="en-US" sz="1600" b="1" dirty="0">
                <a:latin typeface="Menlo"/>
              </a:rPr>
              <a:t>)</a:t>
            </a:r>
            <a:br>
              <a:rPr lang="en-US" sz="1600" b="1" dirty="0">
                <a:latin typeface="Menlo"/>
              </a:rPr>
            </a:br>
            <a:r>
              <a:rPr lang="en-US" sz="1600" dirty="0">
                <a:solidFill>
                  <a:srgbClr val="00006D"/>
                </a:solidFill>
                <a:latin typeface="Menlo"/>
              </a:rPr>
              <a:t>public class </a:t>
            </a:r>
            <a:r>
              <a:rPr lang="en-US" sz="1600" dirty="0" err="1">
                <a:latin typeface="Menlo"/>
              </a:rPr>
              <a:t>JWTTokenNeededFilter</a:t>
            </a:r>
            <a:r>
              <a:rPr lang="en-US" sz="1600" dirty="0">
                <a:latin typeface="Menlo"/>
              </a:rPr>
              <a:t> </a:t>
            </a:r>
            <a:r>
              <a:rPr lang="en-US" sz="1600" dirty="0">
                <a:solidFill>
                  <a:srgbClr val="00006D"/>
                </a:solidFill>
                <a:latin typeface="Menlo"/>
              </a:rPr>
              <a:t>implements </a:t>
            </a:r>
            <a:r>
              <a:rPr lang="en-US" sz="1600" dirty="0" err="1">
                <a:latin typeface="Menlo"/>
              </a:rPr>
              <a:t>ContainerRequestFilter</a:t>
            </a:r>
            <a:r>
              <a:rPr lang="en-US" sz="1600" dirty="0">
                <a:latin typeface="Menlo"/>
              </a:rPr>
              <a:t>{</a:t>
            </a:r>
            <a:br>
              <a:rPr lang="en-US" sz="1600" dirty="0">
                <a:latin typeface="Menlo"/>
              </a:rPr>
            </a:br>
            <a:endParaRPr lang="en-US" sz="1600" dirty="0">
              <a:latin typeface="Menlo"/>
            </a:endParaRPr>
          </a:p>
          <a:p>
            <a:pPr>
              <a:spcAft>
                <a:spcPts val="0"/>
              </a:spcAft>
            </a:pPr>
            <a:r>
              <a:rPr lang="en-US" sz="1600" dirty="0">
                <a:solidFill>
                  <a:srgbClr val="6D6F05"/>
                </a:solidFill>
                <a:latin typeface="Menlo"/>
              </a:rPr>
              <a:t>  </a:t>
            </a:r>
            <a:r>
              <a:rPr lang="en-US" sz="1600" dirty="0">
                <a:solidFill>
                  <a:srgbClr val="00006D"/>
                </a:solidFill>
                <a:latin typeface="Menlo"/>
              </a:rPr>
              <a:t>public void </a:t>
            </a:r>
            <a:r>
              <a:rPr lang="en-US" sz="1600" dirty="0">
                <a:latin typeface="Menlo"/>
              </a:rPr>
              <a:t>filter(</a:t>
            </a:r>
            <a:r>
              <a:rPr lang="en-US" sz="1600" dirty="0" err="1">
                <a:latin typeface="Menlo"/>
              </a:rPr>
              <a:t>ContainerRequestContext</a:t>
            </a:r>
            <a:r>
              <a:rPr lang="en-US" sz="1600" dirty="0">
                <a:latin typeface="Menlo"/>
              </a:rPr>
              <a:t> </a:t>
            </a:r>
            <a:r>
              <a:rPr lang="en-US" sz="1600" dirty="0" err="1">
                <a:latin typeface="Menlo"/>
              </a:rPr>
              <a:t>ctx</a:t>
            </a:r>
            <a:r>
              <a:rPr lang="en-US" sz="1600" dirty="0">
                <a:latin typeface="Menlo"/>
              </a:rPr>
              <a:t>) {</a:t>
            </a:r>
            <a:br>
              <a:rPr lang="en-US" sz="1600" dirty="0">
                <a:latin typeface="Menlo"/>
              </a:rPr>
            </a:br>
            <a:endParaRPr lang="en-US" sz="1600" dirty="0">
              <a:latin typeface="Menlo"/>
            </a:endParaRPr>
          </a:p>
          <a:p>
            <a:pPr>
              <a:spcAft>
                <a:spcPts val="0"/>
              </a:spcAft>
            </a:pPr>
            <a:r>
              <a:rPr lang="en-US" sz="1600" dirty="0">
                <a:latin typeface="Menlo"/>
              </a:rPr>
              <a:t>  </a:t>
            </a:r>
            <a:r>
              <a:rPr lang="en-US" sz="1600" dirty="0">
                <a:solidFill>
                  <a:srgbClr val="6D6D6D"/>
                </a:solidFill>
                <a:latin typeface="Menlo"/>
              </a:rPr>
              <a:t>  </a:t>
            </a:r>
            <a:r>
              <a:rPr lang="en-US" sz="1600" dirty="0">
                <a:latin typeface="Menlo"/>
              </a:rPr>
              <a:t>String </a:t>
            </a:r>
            <a:r>
              <a:rPr lang="en-US" sz="1600" dirty="0" err="1">
                <a:latin typeface="Menlo"/>
              </a:rPr>
              <a:t>auth</a:t>
            </a:r>
            <a:r>
              <a:rPr lang="en-US" sz="1600" dirty="0">
                <a:latin typeface="Menlo"/>
              </a:rPr>
              <a:t> = </a:t>
            </a:r>
            <a:r>
              <a:rPr lang="en-US" sz="1600" dirty="0" err="1">
                <a:latin typeface="Menlo"/>
              </a:rPr>
              <a:t>ctx.getHeaderString</a:t>
            </a:r>
            <a:r>
              <a:rPr lang="en-US" sz="1600" dirty="0">
                <a:latin typeface="Menlo"/>
              </a:rPr>
              <a:t>(</a:t>
            </a:r>
            <a:r>
              <a:rPr lang="en-US" sz="1600" b="1" dirty="0" err="1">
                <a:latin typeface="Menlo"/>
              </a:rPr>
              <a:t>HttpHeaders.</a:t>
            </a:r>
            <a:r>
              <a:rPr lang="en-US" sz="1600" b="1" dirty="0" err="1">
                <a:solidFill>
                  <a:srgbClr val="520067"/>
                </a:solidFill>
                <a:latin typeface="Menlo"/>
              </a:rPr>
              <a:t>AUTHORIZATION</a:t>
            </a:r>
            <a:r>
              <a:rPr lang="en-US" sz="1600" dirty="0">
                <a:latin typeface="Menlo"/>
              </a:rPr>
              <a:t>);</a:t>
            </a:r>
          </a:p>
          <a:p>
            <a:pPr>
              <a:spcAft>
                <a:spcPts val="0"/>
              </a:spcAft>
            </a:pPr>
            <a:r>
              <a:rPr lang="en-US" sz="1600" dirty="0">
                <a:solidFill>
                  <a:srgbClr val="6D6D6D"/>
                </a:solidFill>
                <a:latin typeface="Menlo"/>
              </a:rPr>
              <a:t>    </a:t>
            </a:r>
            <a:r>
              <a:rPr lang="en-US" sz="1600" dirty="0">
                <a:solidFill>
                  <a:srgbClr val="00006D"/>
                </a:solidFill>
                <a:latin typeface="Menlo"/>
              </a:rPr>
              <a:t>if </a:t>
            </a:r>
            <a:r>
              <a:rPr lang="en-US" sz="1600" dirty="0">
                <a:latin typeface="Menlo"/>
              </a:rPr>
              <a:t>(</a:t>
            </a:r>
            <a:r>
              <a:rPr lang="en-US" sz="1600" dirty="0" err="1">
                <a:latin typeface="Menlo"/>
              </a:rPr>
              <a:t>auth</a:t>
            </a:r>
            <a:r>
              <a:rPr lang="en-US" sz="1600" dirty="0">
                <a:latin typeface="Menlo"/>
              </a:rPr>
              <a:t> == </a:t>
            </a:r>
            <a:r>
              <a:rPr lang="en-US" sz="1600" dirty="0">
                <a:solidFill>
                  <a:srgbClr val="00006D"/>
                </a:solidFill>
                <a:latin typeface="Menlo"/>
              </a:rPr>
              <a:t>null </a:t>
            </a:r>
            <a:r>
              <a:rPr lang="en-US" sz="1600" dirty="0">
                <a:latin typeface="Menlo"/>
              </a:rPr>
              <a:t>|| !</a:t>
            </a:r>
            <a:r>
              <a:rPr lang="en-US" sz="1600" dirty="0" err="1">
                <a:latin typeface="Menlo"/>
              </a:rPr>
              <a:t>authorizationHeader.startsWith</a:t>
            </a:r>
            <a:r>
              <a:rPr lang="en-US" sz="1600" dirty="0">
                <a:latin typeface="Menlo"/>
              </a:rPr>
              <a:t>(</a:t>
            </a:r>
            <a:r>
              <a:rPr lang="en-US" sz="1600" dirty="0">
                <a:solidFill>
                  <a:srgbClr val="0F7003"/>
                </a:solidFill>
                <a:latin typeface="Menlo"/>
              </a:rPr>
              <a:t>"</a:t>
            </a:r>
            <a:r>
              <a:rPr lang="en-US" sz="1600" b="1" dirty="0">
                <a:solidFill>
                  <a:srgbClr val="0F7003"/>
                </a:solidFill>
                <a:latin typeface="Menlo"/>
              </a:rPr>
              <a:t>Bearer</a:t>
            </a:r>
            <a:r>
              <a:rPr lang="en-US" sz="1600" dirty="0">
                <a:solidFill>
                  <a:srgbClr val="0F7003"/>
                </a:solidFill>
                <a:latin typeface="Menlo"/>
              </a:rPr>
              <a:t>"</a:t>
            </a:r>
            <a:r>
              <a:rPr lang="en-US" sz="1600" dirty="0">
                <a:latin typeface="Menlo"/>
              </a:rPr>
              <a:t>)) {</a:t>
            </a:r>
            <a:br>
              <a:rPr lang="en-US" sz="1600" dirty="0">
                <a:latin typeface="Menlo"/>
              </a:rPr>
            </a:br>
            <a:r>
              <a:rPr lang="en-US" sz="1600" dirty="0">
                <a:latin typeface="Menlo"/>
              </a:rPr>
              <a:t>      </a:t>
            </a:r>
            <a:r>
              <a:rPr lang="en-US" sz="1600" dirty="0">
                <a:solidFill>
                  <a:srgbClr val="00006D"/>
                </a:solidFill>
                <a:latin typeface="Menlo"/>
              </a:rPr>
              <a:t>throw new </a:t>
            </a:r>
            <a:r>
              <a:rPr lang="en-US" sz="1600" dirty="0" err="1">
                <a:latin typeface="Menlo"/>
              </a:rPr>
              <a:t>NotAuthorizedException</a:t>
            </a:r>
            <a:r>
              <a:rPr lang="en-US" sz="1600" dirty="0">
                <a:latin typeface="Menlo"/>
              </a:rPr>
              <a:t>(</a:t>
            </a:r>
            <a:r>
              <a:rPr lang="en-US" sz="1600" dirty="0">
                <a:solidFill>
                  <a:srgbClr val="0F7003"/>
                </a:solidFill>
                <a:latin typeface="Menlo"/>
              </a:rPr>
              <a:t>"No Bearer"</a:t>
            </a:r>
            <a:r>
              <a:rPr lang="en-US" sz="1600" dirty="0">
                <a:latin typeface="Menlo"/>
              </a:rPr>
              <a:t>);</a:t>
            </a:r>
            <a:br>
              <a:rPr lang="en-US" sz="1600" dirty="0">
                <a:latin typeface="Menlo"/>
              </a:rPr>
            </a:br>
            <a:r>
              <a:rPr lang="en-US" sz="1600" dirty="0">
                <a:latin typeface="Menlo"/>
              </a:rPr>
              <a:t>    }</a:t>
            </a:r>
          </a:p>
          <a:p>
            <a:pPr>
              <a:spcAft>
                <a:spcPts val="0"/>
              </a:spcAft>
            </a:pPr>
            <a:endParaRPr lang="en-US" sz="1600" dirty="0">
              <a:latin typeface="Menlo"/>
            </a:endParaRPr>
          </a:p>
          <a:p>
            <a:pPr>
              <a:spcAft>
                <a:spcPts val="0"/>
              </a:spcAft>
            </a:pPr>
            <a:r>
              <a:rPr lang="en-US" sz="1600" dirty="0">
                <a:latin typeface="Menlo"/>
              </a:rPr>
              <a:t> </a:t>
            </a:r>
            <a:r>
              <a:rPr lang="en-US" sz="1600" dirty="0">
                <a:solidFill>
                  <a:srgbClr val="6D6D6D"/>
                </a:solidFill>
                <a:latin typeface="Menlo"/>
              </a:rPr>
              <a:t>   </a:t>
            </a:r>
            <a:r>
              <a:rPr lang="en-US" sz="1600" dirty="0">
                <a:latin typeface="Menlo"/>
              </a:rPr>
              <a:t>String token = </a:t>
            </a:r>
            <a:r>
              <a:rPr lang="en-US" sz="1600" dirty="0" err="1">
                <a:latin typeface="Menlo"/>
              </a:rPr>
              <a:t>auth.substring</a:t>
            </a:r>
            <a:r>
              <a:rPr lang="en-US" sz="1600" dirty="0">
                <a:latin typeface="Menlo"/>
              </a:rPr>
              <a:t>(</a:t>
            </a:r>
            <a:r>
              <a:rPr lang="en-US" sz="1600" dirty="0">
                <a:solidFill>
                  <a:srgbClr val="0F7003"/>
                </a:solidFill>
                <a:latin typeface="Menlo"/>
              </a:rPr>
              <a:t>"</a:t>
            </a:r>
            <a:r>
              <a:rPr lang="en-US" sz="1600" dirty="0" err="1">
                <a:solidFill>
                  <a:srgbClr val="0F7003"/>
                </a:solidFill>
                <a:latin typeface="Menlo"/>
              </a:rPr>
              <a:t>Bearer"</a:t>
            </a:r>
            <a:r>
              <a:rPr lang="en-US" sz="1600" dirty="0" err="1">
                <a:latin typeface="Menlo"/>
              </a:rPr>
              <a:t>.length</a:t>
            </a:r>
            <a:r>
              <a:rPr lang="en-US" sz="1600" dirty="0">
                <a:latin typeface="Menlo"/>
              </a:rPr>
              <a:t>()).trim();</a:t>
            </a:r>
            <a:br>
              <a:rPr lang="en-US" sz="1600" dirty="0">
                <a:latin typeface="Menlo"/>
              </a:rPr>
            </a:br>
            <a:r>
              <a:rPr lang="en-US" sz="1600" dirty="0">
                <a:latin typeface="Menlo"/>
              </a:rPr>
              <a:t>    </a:t>
            </a:r>
            <a:r>
              <a:rPr lang="en-US" sz="1600" b="1" dirty="0" err="1">
                <a:latin typeface="Menlo"/>
              </a:rPr>
              <a:t>Jwts.parser</a:t>
            </a:r>
            <a:r>
              <a:rPr lang="en-US" sz="1600" b="1" dirty="0">
                <a:latin typeface="Menlo"/>
              </a:rPr>
              <a:t>().</a:t>
            </a:r>
            <a:r>
              <a:rPr lang="en-US" sz="1600" b="1" dirty="0" err="1">
                <a:latin typeface="Menlo"/>
              </a:rPr>
              <a:t>setSigningKey</a:t>
            </a:r>
            <a:r>
              <a:rPr lang="en-US" sz="1600" b="1" dirty="0">
                <a:latin typeface="Menlo"/>
              </a:rPr>
              <a:t>(key).</a:t>
            </a:r>
            <a:r>
              <a:rPr lang="en-US" sz="1600" b="1" dirty="0" err="1">
                <a:latin typeface="Menlo"/>
              </a:rPr>
              <a:t>parseClaimsJws</a:t>
            </a:r>
            <a:r>
              <a:rPr lang="en-US" sz="1600" b="1" dirty="0">
                <a:latin typeface="Menlo"/>
              </a:rPr>
              <a:t>(token);</a:t>
            </a:r>
          </a:p>
          <a:p>
            <a:pPr>
              <a:spcAft>
                <a:spcPts val="0"/>
              </a:spcAft>
            </a:pPr>
            <a:r>
              <a:rPr lang="en-US" sz="1600" dirty="0">
                <a:latin typeface="Menlo"/>
              </a:rPr>
              <a:t>  }</a:t>
            </a:r>
            <a:br>
              <a:rPr lang="en-US" sz="1600" dirty="0">
                <a:latin typeface="Menlo"/>
              </a:rPr>
            </a:br>
            <a:r>
              <a:rPr lang="en-US" sz="1600" dirty="0">
                <a:latin typeface="Menlo"/>
              </a:rPr>
              <a:t>}</a:t>
            </a: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344285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Check the </a:t>
            </a:r>
            <a:r>
              <a:rPr lang="fr-FR" dirty="0" err="1"/>
              <a:t>Token</a:t>
            </a:r>
            <a:endParaRPr lang="en" dirty="0"/>
          </a:p>
        </p:txBody>
      </p:sp>
      <p:sp>
        <p:nvSpPr>
          <p:cNvPr id="5" name="Text Placeholder 2"/>
          <p:cNvSpPr txBox="1">
            <a:spLocks/>
          </p:cNvSpPr>
          <p:nvPr/>
        </p:nvSpPr>
        <p:spPr>
          <a:xfrm>
            <a:off x="459991" y="1017725"/>
            <a:ext cx="8544088" cy="3700796"/>
          </a:xfrm>
          <a:prstGeom prst="rect">
            <a:avLst/>
          </a:prstGeom>
          <a:solidFill>
            <a:schemeClr val="bg1">
              <a:lumMod val="85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600"/>
              </a:spcAft>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600"/>
              </a:spcAft>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60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dirty="0">
                <a:solidFill>
                  <a:srgbClr val="6D6F05"/>
                </a:solidFill>
                <a:latin typeface="Menlo"/>
              </a:rPr>
              <a:t>@Path</a:t>
            </a:r>
            <a:r>
              <a:rPr lang="en-US" sz="1600" dirty="0">
                <a:latin typeface="Menlo"/>
              </a:rPr>
              <a:t>(</a:t>
            </a:r>
            <a:r>
              <a:rPr lang="en-US" sz="1600" dirty="0">
                <a:solidFill>
                  <a:srgbClr val="0F7003"/>
                </a:solidFill>
                <a:latin typeface="Menlo"/>
              </a:rPr>
              <a:t>"/ratings"</a:t>
            </a:r>
            <a:r>
              <a:rPr lang="en-US" sz="1600" dirty="0">
                <a:latin typeface="Menlo"/>
              </a:rPr>
              <a:t>)</a:t>
            </a:r>
          </a:p>
          <a:p>
            <a:r>
              <a:rPr lang="en-US" sz="1600" dirty="0">
                <a:solidFill>
                  <a:srgbClr val="00006D"/>
                </a:solidFill>
                <a:latin typeface="Menlo"/>
              </a:rPr>
              <a:t>public class </a:t>
            </a:r>
            <a:r>
              <a:rPr lang="en-US" sz="1600" dirty="0" err="1">
                <a:latin typeface="Menlo"/>
              </a:rPr>
              <a:t>RatingEndpoint</a:t>
            </a:r>
            <a:r>
              <a:rPr lang="en-US" sz="1600" dirty="0">
                <a:latin typeface="Menlo"/>
              </a:rPr>
              <a:t> {</a:t>
            </a:r>
          </a:p>
          <a:p>
            <a:endParaRPr lang="en-US" sz="1600" dirty="0">
              <a:solidFill>
                <a:srgbClr val="6D6F05"/>
              </a:solidFill>
              <a:latin typeface="Menlo"/>
            </a:endParaRPr>
          </a:p>
          <a:p>
            <a:r>
              <a:rPr lang="en-US" sz="1600" b="1" dirty="0">
                <a:solidFill>
                  <a:srgbClr val="6D6F05"/>
                </a:solidFill>
                <a:latin typeface="Menlo"/>
              </a:rPr>
              <a:t>  @</a:t>
            </a:r>
            <a:r>
              <a:rPr lang="en-US" sz="1600" b="1" dirty="0" err="1">
                <a:solidFill>
                  <a:srgbClr val="6D6F05"/>
                </a:solidFill>
                <a:latin typeface="Menlo"/>
              </a:rPr>
              <a:t>JWTTokenNeeded</a:t>
            </a:r>
            <a:endParaRPr lang="en-US" sz="1600" b="1" dirty="0">
              <a:solidFill>
                <a:srgbClr val="6D6F05"/>
              </a:solidFill>
              <a:latin typeface="Menlo"/>
            </a:endParaRPr>
          </a:p>
          <a:p>
            <a:r>
              <a:rPr lang="en-US" sz="1600" dirty="0">
                <a:solidFill>
                  <a:srgbClr val="6D6F05"/>
                </a:solidFill>
                <a:latin typeface="Menlo"/>
              </a:rPr>
              <a:t>  @POST</a:t>
            </a:r>
            <a:endParaRPr lang="en-US" sz="1600" dirty="0">
              <a:latin typeface="Menlo"/>
            </a:endParaRPr>
          </a:p>
          <a:p>
            <a:r>
              <a:rPr lang="en-US" sz="1600" dirty="0">
                <a:solidFill>
                  <a:srgbClr val="00006D"/>
                </a:solidFill>
                <a:latin typeface="Menlo"/>
              </a:rPr>
              <a:t>  public </a:t>
            </a:r>
            <a:r>
              <a:rPr lang="en-US" sz="1600" dirty="0">
                <a:latin typeface="Menlo"/>
              </a:rPr>
              <a:t>Response rate(...) {</a:t>
            </a:r>
          </a:p>
          <a:p>
            <a:r>
              <a:rPr lang="en-US" sz="1600" dirty="0">
                <a:latin typeface="Menlo"/>
              </a:rPr>
              <a:t>  }</a:t>
            </a:r>
          </a:p>
          <a:p>
            <a:endParaRPr lang="en-US" sz="1600" dirty="0">
              <a:solidFill>
                <a:srgbClr val="6D6F05"/>
              </a:solidFill>
              <a:latin typeface="Menlo"/>
            </a:endParaRPr>
          </a:p>
          <a:p>
            <a:r>
              <a:rPr lang="en-US" sz="1600" dirty="0">
                <a:solidFill>
                  <a:srgbClr val="6D6F05"/>
                </a:solidFill>
                <a:latin typeface="Menlo"/>
              </a:rPr>
              <a:t>  @GET</a:t>
            </a:r>
            <a:endParaRPr lang="en-US" sz="1600" dirty="0">
              <a:latin typeface="Menlo"/>
            </a:endParaRPr>
          </a:p>
          <a:p>
            <a:r>
              <a:rPr lang="en-US" sz="1600" dirty="0">
                <a:solidFill>
                  <a:srgbClr val="00006D"/>
                </a:solidFill>
                <a:latin typeface="Menlo"/>
              </a:rPr>
              <a:t>  public </a:t>
            </a:r>
            <a:r>
              <a:rPr lang="en-US" sz="1600" dirty="0">
                <a:latin typeface="Menlo"/>
              </a:rPr>
              <a:t>Response retrieve(...) {</a:t>
            </a:r>
          </a:p>
          <a:p>
            <a:r>
              <a:rPr lang="en-US" sz="1600" dirty="0">
                <a:latin typeface="Menlo"/>
              </a:rPr>
              <a:t>  }</a:t>
            </a:r>
          </a:p>
          <a:p>
            <a:pPr>
              <a:spcAft>
                <a:spcPts val="0"/>
              </a:spcAft>
            </a:pPr>
            <a:r>
              <a:rPr lang="en-US" sz="1600" dirty="0">
                <a:latin typeface="Menlo"/>
              </a:rPr>
              <a:t>}</a:t>
            </a:r>
          </a:p>
        </p:txBody>
      </p:sp>
      <p:sp>
        <p:nvSpPr>
          <p:cNvPr id="2" name="Parchemin horizontal 1"/>
          <p:cNvSpPr/>
          <p:nvPr/>
        </p:nvSpPr>
        <p:spPr>
          <a:xfrm rot="2503123">
            <a:off x="7863839" y="304801"/>
            <a:ext cx="1422400" cy="599440"/>
          </a:xfrm>
          <a:prstGeom prst="horizontalScroll">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Back</a:t>
            </a:r>
          </a:p>
        </p:txBody>
      </p:sp>
    </p:spTree>
    <p:extLst>
      <p:ext uri="{BB962C8B-B14F-4D97-AF65-F5344CB8AC3E}">
        <p14:creationId xmlns:p14="http://schemas.microsoft.com/office/powerpoint/2010/main" val="214805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fr-FR" dirty="0"/>
              <a:t>JWT </a:t>
            </a:r>
            <a:r>
              <a:rPr lang="fr-FR" dirty="0" err="1"/>
              <a:t>Consumption</a:t>
            </a:r>
            <a:endParaRPr lang="en" dirty="0"/>
          </a:p>
        </p:txBody>
      </p:sp>
      <p:sp>
        <p:nvSpPr>
          <p:cNvPr id="2" name="Parchemin horizontal 1"/>
          <p:cNvSpPr/>
          <p:nvPr/>
        </p:nvSpPr>
        <p:spPr>
          <a:xfrm rot="2503123">
            <a:off x="7863839" y="304801"/>
            <a:ext cx="1422400" cy="599440"/>
          </a:xfrm>
          <a:prstGeom prst="horizontalScroll">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b="1" dirty="0"/>
              <a:t>Front</a:t>
            </a:r>
          </a:p>
        </p:txBody>
      </p:sp>
      <p:sp>
        <p:nvSpPr>
          <p:cNvPr id="3" name="Rectangle 2"/>
          <p:cNvSpPr/>
          <p:nvPr/>
        </p:nvSpPr>
        <p:spPr>
          <a:xfrm>
            <a:off x="520700" y="1017725"/>
            <a:ext cx="8102600" cy="3754874"/>
          </a:xfrm>
          <a:prstGeom prst="rect">
            <a:avLst/>
          </a:prstGeom>
          <a:solidFill>
            <a:schemeClr val="bg1">
              <a:lumMod val="85000"/>
            </a:schemeClr>
          </a:solidFill>
        </p:spPr>
        <p:txBody>
          <a:bodyPr wrap="square">
            <a:spAutoFit/>
          </a:bodyPr>
          <a:lstStyle/>
          <a:p>
            <a:r>
              <a:rPr lang="en-US" dirty="0">
                <a:latin typeface="Consolas" panose="020B0609020204030204" pitchFamily="49" charset="0"/>
              </a:rPr>
              <a:t> </a:t>
            </a:r>
            <a:r>
              <a:rPr lang="en-US" dirty="0">
                <a:solidFill>
                  <a:srgbClr val="0000FF"/>
                </a:solidFill>
                <a:latin typeface="Consolas" panose="020B0609020204030204" pitchFamily="49" charset="0"/>
              </a:rPr>
              <a:t>return</a:t>
            </a:r>
            <a:r>
              <a:rPr lang="en-US" dirty="0">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latin typeface="Consolas" panose="020B0609020204030204" pitchFamily="49" charset="0"/>
              </a:rPr>
              <a:t>.http</a:t>
            </a:r>
            <a:endParaRPr lang="en-US" dirty="0">
              <a:latin typeface="Consolas" panose="020B0609020204030204" pitchFamily="49" charset="0"/>
            </a:endParaRPr>
          </a:p>
          <a:p>
            <a:r>
              <a:rPr lang="en-US" dirty="0">
                <a:latin typeface="Consolas" panose="020B0609020204030204" pitchFamily="49" charset="0"/>
              </a:rPr>
              <a:t>      .post(</a:t>
            </a:r>
            <a:r>
              <a:rPr lang="en-US" dirty="0" err="1">
                <a:solidFill>
                  <a:srgbClr val="0000FF"/>
                </a:solidFill>
                <a:latin typeface="Consolas" panose="020B0609020204030204" pitchFamily="49" charset="0"/>
              </a:rPr>
              <a:t>this</a:t>
            </a:r>
            <a:r>
              <a:rPr lang="en-US" dirty="0" err="1">
                <a:latin typeface="Consolas" panose="020B0609020204030204" pitchFamily="49" charset="0"/>
              </a:rPr>
              <a:t>.basePath</a:t>
            </a:r>
            <a:r>
              <a:rPr lang="en-US" dirty="0">
                <a:latin typeface="Consolas" panose="020B0609020204030204" pitchFamily="49" charset="0"/>
              </a:rPr>
              <a:t>, body, </a:t>
            </a:r>
            <a:r>
              <a:rPr lang="en-US" dirty="0" err="1">
                <a:latin typeface="Consolas" panose="020B0609020204030204" pitchFamily="49" charset="0"/>
              </a:rPr>
              <a:t>requestOptions</a:t>
            </a:r>
            <a:r>
              <a:rPr lang="en-US" dirty="0">
                <a:latin typeface="Consolas" panose="020B0609020204030204" pitchFamily="49" charset="0"/>
              </a:rPr>
              <a:t>)</a:t>
            </a:r>
          </a:p>
          <a:p>
            <a:r>
              <a:rPr lang="en-US" dirty="0">
                <a:latin typeface="Consolas" panose="020B0609020204030204" pitchFamily="49" charset="0"/>
              </a:rPr>
              <a:t>      .map((response: Response) =&gt; {</a:t>
            </a:r>
          </a:p>
          <a:p>
            <a:r>
              <a:rPr lang="en-US" dirty="0">
                <a:latin typeface="Consolas" panose="020B0609020204030204" pitchFamily="49" charset="0"/>
              </a:rPr>
              <a:t>        </a:t>
            </a:r>
            <a:r>
              <a:rPr lang="en-US" dirty="0">
                <a:solidFill>
                  <a:srgbClr val="0000FF"/>
                </a:solidFill>
                <a:latin typeface="Consolas" panose="020B0609020204030204" pitchFamily="49" charset="0"/>
              </a:rPr>
              <a:t>if</a:t>
            </a:r>
            <a:r>
              <a:rPr lang="en-US" dirty="0">
                <a:latin typeface="Consolas" panose="020B0609020204030204" pitchFamily="49" charset="0"/>
              </a:rPr>
              <a:t> (</a:t>
            </a:r>
            <a:r>
              <a:rPr lang="en-US" dirty="0" err="1">
                <a:latin typeface="Consolas" panose="020B0609020204030204" pitchFamily="49" charset="0"/>
              </a:rPr>
              <a:t>response.status</a:t>
            </a:r>
            <a:r>
              <a:rPr lang="en-US" dirty="0">
                <a:latin typeface="Consolas" panose="020B0609020204030204" pitchFamily="49" charset="0"/>
              </a:rPr>
              <a:t> !== 200) {</a:t>
            </a:r>
          </a:p>
          <a:p>
            <a:r>
              <a:rPr lang="en-US" dirty="0">
                <a:latin typeface="Consolas" panose="020B0609020204030204" pitchFamily="49" charset="0"/>
              </a:rPr>
              <a:t>          </a:t>
            </a:r>
            <a:r>
              <a:rPr lang="en-US" dirty="0">
                <a:solidFill>
                  <a:srgbClr val="0000FF"/>
                </a:solidFill>
                <a:latin typeface="Consolas" panose="020B0609020204030204" pitchFamily="49" charset="0"/>
              </a:rPr>
              <a:t>return</a:t>
            </a:r>
            <a:r>
              <a:rPr lang="en-US" dirty="0">
                <a:latin typeface="Consolas" panose="020B0609020204030204" pitchFamily="49" charset="0"/>
              </a:rPr>
              <a:t> </a:t>
            </a:r>
            <a:r>
              <a:rPr lang="en-US" dirty="0">
                <a:solidFill>
                  <a:srgbClr val="0000FF"/>
                </a:solidFill>
                <a:latin typeface="Consolas" panose="020B0609020204030204" pitchFamily="49" charset="0"/>
              </a:rPr>
              <a:t>undefined</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latin typeface="Consolas" panose="020B0609020204030204" pitchFamily="49" charset="0"/>
              </a:rPr>
              <a:t>.jwt</a:t>
            </a:r>
            <a:r>
              <a:rPr lang="en-US" dirty="0">
                <a:latin typeface="Consolas" panose="020B0609020204030204" pitchFamily="49" charset="0"/>
              </a:rPr>
              <a:t> = </a:t>
            </a:r>
            <a:r>
              <a:rPr lang="en-US" dirty="0" err="1">
                <a:latin typeface="Consolas" panose="020B0609020204030204" pitchFamily="49" charset="0"/>
              </a:rPr>
              <a:t>response.headers.get</a:t>
            </a:r>
            <a:r>
              <a:rPr lang="en-US" dirty="0">
                <a:latin typeface="Consolas" panose="020B0609020204030204" pitchFamily="49" charset="0"/>
              </a:rPr>
              <a:t>(</a:t>
            </a:r>
            <a:r>
              <a:rPr lang="en-US" dirty="0">
                <a:solidFill>
                  <a:srgbClr val="A31515"/>
                </a:solidFill>
                <a:latin typeface="Consolas" panose="020B0609020204030204" pitchFamily="49" charset="0"/>
              </a:rPr>
              <a:t>'authorization'</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0000FF"/>
                </a:solidFill>
                <a:latin typeface="Consolas" panose="020B0609020204030204" pitchFamily="49" charset="0"/>
              </a:rPr>
              <a:t>if</a:t>
            </a:r>
            <a:r>
              <a:rPr lang="en-US" dirty="0">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latin typeface="Consolas" panose="020B0609020204030204" pitchFamily="49" charset="0"/>
              </a:rPr>
              <a:t>.jwt</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0000FF"/>
                </a:solidFill>
                <a:latin typeface="Consolas" panose="020B0609020204030204" pitchFamily="49" charset="0"/>
              </a:rPr>
              <a:t>return</a:t>
            </a:r>
            <a:r>
              <a:rPr lang="en-US" dirty="0">
                <a:latin typeface="Consolas" panose="020B0609020204030204" pitchFamily="49" charset="0"/>
              </a:rPr>
              <a:t> </a:t>
            </a:r>
            <a:r>
              <a:rPr lang="en-US" dirty="0">
                <a:solidFill>
                  <a:srgbClr val="0000FF"/>
                </a:solidFill>
                <a:latin typeface="Consolas" panose="020B0609020204030204" pitchFamily="49" charset="0"/>
              </a:rPr>
              <a:t>undefined</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0000FF"/>
                </a:solidFill>
                <a:latin typeface="Consolas" panose="020B0609020204030204" pitchFamily="49" charset="0"/>
              </a:rPr>
              <a:t>return</a:t>
            </a:r>
            <a:r>
              <a:rPr lang="en-US" dirty="0">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latin typeface="Consolas" panose="020B0609020204030204" pitchFamily="49" charset="0"/>
              </a:rPr>
              <a:t>.jwt</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.catch((error: </a:t>
            </a:r>
            <a:r>
              <a:rPr lang="en-US" dirty="0">
                <a:solidFill>
                  <a:srgbClr val="0000FF"/>
                </a:solidFill>
                <a:latin typeface="Consolas" panose="020B0609020204030204" pitchFamily="49" charset="0"/>
              </a:rPr>
              <a:t>any</a:t>
            </a:r>
            <a:r>
              <a:rPr lang="en-US" dirty="0">
                <a:latin typeface="Consolas" panose="020B0609020204030204" pitchFamily="49" charset="0"/>
              </a:rPr>
              <a:t>) =&gt; {</a:t>
            </a:r>
          </a:p>
          <a:p>
            <a:r>
              <a:rPr lang="en-US" dirty="0">
                <a:latin typeface="Consolas" panose="020B0609020204030204" pitchFamily="49" charset="0"/>
              </a:rPr>
              <a:t>        </a:t>
            </a:r>
            <a:r>
              <a:rPr lang="en-US" dirty="0">
                <a:solidFill>
                  <a:srgbClr val="0000FF"/>
                </a:solidFill>
                <a:latin typeface="Consolas" panose="020B0609020204030204" pitchFamily="49" charset="0"/>
              </a:rPr>
              <a:t>return</a:t>
            </a:r>
            <a:r>
              <a:rPr lang="en-US" dirty="0">
                <a:latin typeface="Consolas" panose="020B0609020204030204" pitchFamily="49" charset="0"/>
              </a:rPr>
              <a:t> </a:t>
            </a:r>
            <a:r>
              <a:rPr lang="en-US" dirty="0">
                <a:solidFill>
                  <a:srgbClr val="0000FF"/>
                </a:solidFill>
                <a:latin typeface="Consolas" panose="020B0609020204030204" pitchFamily="49" charset="0"/>
              </a:rPr>
              <a:t>undefined</a:t>
            </a:r>
            <a:endParaRPr lang="en-US" dirty="0">
              <a:latin typeface="Consolas" panose="020B0609020204030204" pitchFamily="49" charset="0"/>
            </a:endParaRPr>
          </a:p>
          <a:p>
            <a:r>
              <a:rPr lang="en-US" dirty="0">
                <a:latin typeface="Consolas" panose="020B0609020204030204" pitchFamily="49" charset="0"/>
              </a:rPr>
              <a:t>});</a:t>
            </a:r>
            <a:endParaRPr lang="en-US" dirty="0"/>
          </a:p>
        </p:txBody>
      </p:sp>
    </p:spTree>
    <p:extLst>
      <p:ext uri="{BB962C8B-B14F-4D97-AF65-F5344CB8AC3E}">
        <p14:creationId xmlns:p14="http://schemas.microsoft.com/office/powerpoint/2010/main" val="12067006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Rectangle 3"/>
          <p:cNvSpPr/>
          <p:nvPr/>
        </p:nvSpPr>
        <p:spPr>
          <a:xfrm>
            <a:off x="348522" y="142541"/>
            <a:ext cx="8331200" cy="4616648"/>
          </a:xfrm>
          <a:prstGeom prst="rect">
            <a:avLst/>
          </a:prstGeom>
          <a:solidFill>
            <a:schemeClr val="bg1">
              <a:lumMod val="85000"/>
            </a:schemeClr>
          </a:solidFill>
        </p:spPr>
        <p:txBody>
          <a:bodyPr wrap="square">
            <a:spAutoFit/>
          </a:bodyPr>
          <a:lstStyle/>
          <a:p>
            <a:r>
              <a:rPr lang="en-US" dirty="0">
                <a:latin typeface="Consolas" panose="020B0609020204030204" pitchFamily="49" charset="0"/>
              </a:rPr>
              <a:t>@Injectable()</a:t>
            </a:r>
          </a:p>
          <a:p>
            <a:r>
              <a:rPr lang="en-US" dirty="0">
                <a:solidFill>
                  <a:srgbClr val="0000FF"/>
                </a:solidFill>
                <a:latin typeface="Consolas" panose="020B0609020204030204" pitchFamily="49" charset="0"/>
              </a:rPr>
              <a:t>export</a:t>
            </a:r>
            <a:r>
              <a:rPr lang="en-US" dirty="0">
                <a:latin typeface="Consolas" panose="020B0609020204030204" pitchFamily="49" charset="0"/>
              </a:rPr>
              <a:t> </a:t>
            </a:r>
            <a:r>
              <a:rPr lang="en-US" dirty="0">
                <a:solidFill>
                  <a:srgbClr val="0000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AuthGuardService</a:t>
            </a:r>
            <a:r>
              <a:rPr lang="en-US" dirty="0">
                <a:latin typeface="Consolas" panose="020B0609020204030204" pitchFamily="49" charset="0"/>
              </a:rPr>
              <a:t> implements </a:t>
            </a:r>
            <a:r>
              <a:rPr lang="en-US" dirty="0" err="1">
                <a:solidFill>
                  <a:srgbClr val="0000FF"/>
                </a:solidFill>
                <a:latin typeface="Consolas" panose="020B0609020204030204" pitchFamily="49" charset="0"/>
              </a:rPr>
              <a:t>CanActivate</a:t>
            </a:r>
            <a:r>
              <a:rPr lang="en-US" dirty="0">
                <a:latin typeface="Consolas" panose="020B0609020204030204" pitchFamily="49" charset="0"/>
              </a:rPr>
              <a:t> {</a:t>
            </a:r>
          </a:p>
          <a:p>
            <a:endParaRPr lang="en-US" dirty="0">
              <a:latin typeface="Consolas" panose="020B0609020204030204" pitchFamily="49" charset="0"/>
            </a:endParaRPr>
          </a:p>
          <a:p>
            <a:r>
              <a:rPr lang="en-US" dirty="0">
                <a:solidFill>
                  <a:srgbClr val="0000FF"/>
                </a:solidFill>
                <a:latin typeface="Consolas" panose="020B0609020204030204" pitchFamily="49" charset="0"/>
              </a:rPr>
              <a:t>constructor</a:t>
            </a:r>
            <a:r>
              <a:rPr lang="en-US" dirty="0">
                <a:latin typeface="Consolas" panose="020B0609020204030204" pitchFamily="49" charset="0"/>
              </a:rPr>
              <a:t>(</a:t>
            </a:r>
            <a:r>
              <a:rPr lang="en-US" dirty="0">
                <a:solidFill>
                  <a:srgbClr val="0000FF"/>
                </a:solidFill>
                <a:latin typeface="Consolas" panose="020B0609020204030204" pitchFamily="49" charset="0"/>
              </a:rPr>
              <a:t>private</a:t>
            </a:r>
            <a:r>
              <a:rPr lang="en-US" dirty="0">
                <a:latin typeface="Consolas" panose="020B0609020204030204" pitchFamily="49" charset="0"/>
              </a:rPr>
              <a:t> </a:t>
            </a:r>
            <a:r>
              <a:rPr lang="en-US" dirty="0" err="1">
                <a:latin typeface="Consolas" panose="020B0609020204030204" pitchFamily="49" charset="0"/>
              </a:rPr>
              <a:t>authService</a:t>
            </a:r>
            <a:r>
              <a:rPr lang="en-US" dirty="0">
                <a:latin typeface="Consolas" panose="020B0609020204030204" pitchFamily="49" charset="0"/>
              </a:rPr>
              <a:t>: </a:t>
            </a:r>
            <a:r>
              <a:rPr lang="en-US" dirty="0" err="1">
                <a:latin typeface="Consolas" panose="020B0609020204030204" pitchFamily="49" charset="0"/>
              </a:rPr>
              <a:t>AuthService</a:t>
            </a:r>
            <a:r>
              <a:rPr lang="en-US" dirty="0">
                <a:latin typeface="Consolas" panose="020B0609020204030204" pitchFamily="49" charset="0"/>
              </a:rPr>
              <a:t>, </a:t>
            </a:r>
            <a:r>
              <a:rPr lang="en-US" dirty="0">
                <a:solidFill>
                  <a:srgbClr val="0000FF"/>
                </a:solidFill>
                <a:latin typeface="Consolas" panose="020B0609020204030204" pitchFamily="49" charset="0"/>
              </a:rPr>
              <a:t>private</a:t>
            </a:r>
            <a:r>
              <a:rPr lang="en-US" dirty="0">
                <a:latin typeface="Consolas" panose="020B0609020204030204" pitchFamily="49" charset="0"/>
              </a:rPr>
              <a:t> router: Router) { }</a:t>
            </a:r>
          </a:p>
          <a:p>
            <a:endParaRPr lang="en-US" dirty="0">
              <a:latin typeface="Consolas" panose="020B0609020204030204" pitchFamily="49" charset="0"/>
            </a:endParaRPr>
          </a:p>
          <a:p>
            <a:r>
              <a:rPr lang="en-US" dirty="0" err="1">
                <a:latin typeface="Consolas" panose="020B0609020204030204" pitchFamily="49" charset="0"/>
              </a:rPr>
              <a:t>canActivate</a:t>
            </a:r>
            <a:r>
              <a:rPr lang="en-US" dirty="0">
                <a:latin typeface="Consolas" panose="020B0609020204030204" pitchFamily="49" charset="0"/>
              </a:rPr>
              <a:t>(route: </a:t>
            </a:r>
            <a:r>
              <a:rPr lang="en-US" dirty="0" err="1">
                <a:latin typeface="Consolas" panose="020B0609020204030204" pitchFamily="49" charset="0"/>
              </a:rPr>
              <a:t>ActivatedRouteSnapshot</a:t>
            </a:r>
            <a:r>
              <a:rPr lang="en-US" dirty="0">
                <a:latin typeface="Consolas" panose="020B0609020204030204" pitchFamily="49" charset="0"/>
              </a:rPr>
              <a:t>, state: </a:t>
            </a:r>
            <a:r>
              <a:rPr lang="en-US" dirty="0" err="1">
                <a:latin typeface="Consolas" panose="020B0609020204030204" pitchFamily="49" charset="0"/>
              </a:rPr>
              <a:t>RouterStateSnapshot</a:t>
            </a:r>
            <a:r>
              <a:rPr lang="en-US" dirty="0">
                <a:latin typeface="Consolas" panose="020B0609020204030204" pitchFamily="49" charset="0"/>
              </a:rPr>
              <a:t>): </a:t>
            </a:r>
            <a:r>
              <a:rPr lang="en-US" dirty="0" err="1">
                <a:solidFill>
                  <a:srgbClr val="0000FF"/>
                </a:solidFill>
                <a:latin typeface="Consolas" panose="020B0609020204030204" pitchFamily="49" charset="0"/>
              </a:rPr>
              <a:t>boolean</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00FF"/>
                </a:solidFill>
                <a:latin typeface="Consolas" panose="020B0609020204030204" pitchFamily="49" charset="0"/>
              </a:rPr>
              <a:t>let</a:t>
            </a:r>
            <a:r>
              <a:rPr lang="en-US" dirty="0">
                <a:latin typeface="Consolas" panose="020B0609020204030204" pitchFamily="49" charset="0"/>
              </a:rPr>
              <a:t> url: </a:t>
            </a:r>
            <a:r>
              <a:rPr lang="en-US" dirty="0">
                <a:solidFill>
                  <a:srgbClr val="0000FF"/>
                </a:solidFill>
                <a:latin typeface="Consolas" panose="020B0609020204030204" pitchFamily="49" charset="0"/>
              </a:rPr>
              <a:t>string</a:t>
            </a:r>
            <a:r>
              <a:rPr lang="en-US" dirty="0">
                <a:latin typeface="Consolas" panose="020B0609020204030204" pitchFamily="49" charset="0"/>
              </a:rPr>
              <a:t> = state.url;</a:t>
            </a:r>
          </a:p>
          <a:p>
            <a:endParaRPr lang="en-US" dirty="0">
              <a:latin typeface="Consolas" panose="020B0609020204030204" pitchFamily="49" charset="0"/>
            </a:endParaRPr>
          </a:p>
          <a:p>
            <a:r>
              <a:rPr lang="en-US" dirty="0">
                <a:latin typeface="Consolas" panose="020B0609020204030204" pitchFamily="49" charset="0"/>
              </a:rPr>
              <a:t>    </a:t>
            </a:r>
            <a:r>
              <a:rPr lang="en-US" dirty="0">
                <a:solidFill>
                  <a:srgbClr val="0000FF"/>
                </a:solidFill>
                <a:latin typeface="Consolas" panose="020B0609020204030204" pitchFamily="49" charset="0"/>
              </a:rPr>
              <a:t>return</a:t>
            </a:r>
            <a:r>
              <a:rPr lang="en-US" dirty="0">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latin typeface="Consolas" panose="020B0609020204030204" pitchFamily="49" charset="0"/>
              </a:rPr>
              <a:t>.checkLogin</a:t>
            </a:r>
            <a:r>
              <a:rPr lang="en-US" dirty="0">
                <a:latin typeface="Consolas" panose="020B0609020204030204" pitchFamily="49" charset="0"/>
              </a:rPr>
              <a:t>(</a:t>
            </a:r>
            <a:r>
              <a:rPr lang="en-US" dirty="0" err="1">
                <a:latin typeface="Consolas" panose="020B0609020204030204" pitchFamily="49" charset="0"/>
              </a:rPr>
              <a:t>url</a:t>
            </a:r>
            <a:r>
              <a:rPr lang="en-US" dirty="0">
                <a:latin typeface="Consolas" panose="020B0609020204030204" pitchFamily="49" charset="0"/>
              </a:rPr>
              <a:t>);</a:t>
            </a:r>
          </a:p>
          <a:p>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checkLogin</a:t>
            </a:r>
            <a:r>
              <a:rPr lang="en-US" dirty="0">
                <a:latin typeface="Consolas" panose="020B0609020204030204" pitchFamily="49" charset="0"/>
              </a:rPr>
              <a:t>(url: </a:t>
            </a:r>
            <a:r>
              <a:rPr lang="en-US" dirty="0">
                <a:solidFill>
                  <a:srgbClr val="0000FF"/>
                </a:solidFill>
                <a:latin typeface="Consolas" panose="020B0609020204030204" pitchFamily="49" charset="0"/>
              </a:rPr>
              <a:t>string</a:t>
            </a:r>
            <a:r>
              <a:rPr lang="en-US" dirty="0">
                <a:latin typeface="Consolas" panose="020B0609020204030204" pitchFamily="49" charset="0"/>
              </a:rPr>
              <a:t>): </a:t>
            </a:r>
            <a:r>
              <a:rPr lang="en-US" dirty="0" err="1">
                <a:solidFill>
                  <a:srgbClr val="0000FF"/>
                </a:solidFill>
                <a:latin typeface="Consolas" panose="020B0609020204030204" pitchFamily="49" charset="0"/>
              </a:rPr>
              <a:t>boolean</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00FF"/>
                </a:solidFill>
                <a:latin typeface="Consolas" panose="020B0609020204030204" pitchFamily="49" charset="0"/>
              </a:rPr>
              <a:t>if</a:t>
            </a:r>
            <a:r>
              <a:rPr lang="en-US" dirty="0">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latin typeface="Consolas" panose="020B0609020204030204" pitchFamily="49" charset="0"/>
              </a:rPr>
              <a:t>.authService.isLoggedIn</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0000FF"/>
                </a:solidFill>
                <a:latin typeface="Consolas" panose="020B0609020204030204" pitchFamily="49" charset="0"/>
              </a:rPr>
              <a:t>return</a:t>
            </a:r>
            <a:r>
              <a:rPr lang="en-US" dirty="0">
                <a:latin typeface="Consolas" panose="020B0609020204030204" pitchFamily="49" charset="0"/>
              </a:rPr>
              <a:t> </a:t>
            </a:r>
            <a:r>
              <a:rPr lang="en-US" dirty="0">
                <a:solidFill>
                  <a:srgbClr val="0000FF"/>
                </a:solidFill>
                <a:latin typeface="Consolas" panose="020B0609020204030204" pitchFamily="49" charset="0"/>
              </a:rPr>
              <a:t>true</a:t>
            </a:r>
            <a:r>
              <a:rPr lang="en-US" dirty="0">
                <a:latin typeface="Consolas" panose="020B0609020204030204" pitchFamily="49" charset="0"/>
              </a:rPr>
              <a:t>;</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latin typeface="Consolas" panose="020B0609020204030204" pitchFamily="49" charset="0"/>
              </a:rPr>
              <a:t>.router.navigate</a:t>
            </a:r>
            <a:r>
              <a:rPr lang="en-US" dirty="0">
                <a:latin typeface="Consolas" panose="020B0609020204030204" pitchFamily="49" charset="0"/>
              </a:rPr>
              <a:t>([</a:t>
            </a:r>
            <a:r>
              <a:rPr lang="en-US" dirty="0">
                <a:solidFill>
                  <a:srgbClr val="A31515"/>
                </a:solidFill>
                <a:latin typeface="Consolas" panose="020B0609020204030204" pitchFamily="49" charset="0"/>
              </a:rPr>
              <a:t>'/login'</a:t>
            </a:r>
            <a:r>
              <a:rPr lang="en-US" dirty="0">
                <a:latin typeface="Consolas" panose="020B0609020204030204" pitchFamily="49" charset="0"/>
              </a:rPr>
              <a:t>], { </a:t>
            </a:r>
            <a:r>
              <a:rPr lang="en-US" dirty="0" err="1">
                <a:latin typeface="Consolas" panose="020B0609020204030204" pitchFamily="49" charset="0"/>
              </a:rPr>
              <a:t>queryParams</a:t>
            </a:r>
            <a:r>
              <a:rPr lang="en-US" dirty="0">
                <a:latin typeface="Consolas" panose="020B0609020204030204" pitchFamily="49" charset="0"/>
              </a:rPr>
              <a:t>: { </a:t>
            </a:r>
            <a:r>
              <a:rPr lang="en-US" dirty="0" err="1">
                <a:latin typeface="Consolas" panose="020B0609020204030204" pitchFamily="49" charset="0"/>
              </a:rPr>
              <a:t>redirectTo</a:t>
            </a:r>
            <a:r>
              <a:rPr lang="en-US" dirty="0">
                <a:latin typeface="Consolas" panose="020B0609020204030204" pitchFamily="49" charset="0"/>
              </a:rPr>
              <a:t>: </a:t>
            </a:r>
            <a:r>
              <a:rPr lang="en-US" dirty="0" err="1">
                <a:latin typeface="Consolas" panose="020B0609020204030204" pitchFamily="49" charset="0"/>
              </a:rPr>
              <a:t>url</a:t>
            </a:r>
            <a:r>
              <a:rPr lang="en-US" dirty="0">
                <a:latin typeface="Consolas" panose="020B0609020204030204" pitchFamily="49" charset="0"/>
              </a:rPr>
              <a:t> } });</a:t>
            </a:r>
          </a:p>
          <a:p>
            <a:r>
              <a:rPr lang="en-US" dirty="0">
                <a:latin typeface="Consolas" panose="020B0609020204030204" pitchFamily="49" charset="0"/>
              </a:rPr>
              <a:t>    </a:t>
            </a:r>
            <a:r>
              <a:rPr lang="en-US" dirty="0">
                <a:solidFill>
                  <a:srgbClr val="0000FF"/>
                </a:solidFill>
                <a:latin typeface="Consolas" panose="020B0609020204030204" pitchFamily="49" charset="0"/>
              </a:rPr>
              <a:t>return</a:t>
            </a:r>
            <a:r>
              <a:rPr lang="en-US" dirty="0">
                <a:latin typeface="Consolas" panose="020B0609020204030204" pitchFamily="49" charset="0"/>
              </a:rPr>
              <a:t> </a:t>
            </a:r>
            <a:r>
              <a:rPr lang="en-US" dirty="0">
                <a:solidFill>
                  <a:srgbClr val="0000FF"/>
                </a:solidFill>
                <a:latin typeface="Consolas" panose="020B0609020204030204" pitchFamily="49" charset="0"/>
              </a:rPr>
              <a:t>false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a:t>
            </a:r>
            <a:endParaRPr lang="en-US" dirty="0"/>
          </a:p>
        </p:txBody>
      </p:sp>
      <p:sp>
        <p:nvSpPr>
          <p:cNvPr id="2" name="Parchemin horizontal 1"/>
          <p:cNvSpPr/>
          <p:nvPr/>
        </p:nvSpPr>
        <p:spPr>
          <a:xfrm rot="2503123">
            <a:off x="7863839" y="304801"/>
            <a:ext cx="1422400" cy="599440"/>
          </a:xfrm>
          <a:prstGeom prst="horizontalScroll">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b="1" dirty="0"/>
              <a:t>Front</a:t>
            </a:r>
          </a:p>
        </p:txBody>
      </p:sp>
    </p:spTree>
    <p:extLst>
      <p:ext uri="{BB962C8B-B14F-4D97-AF65-F5344CB8AC3E}">
        <p14:creationId xmlns:p14="http://schemas.microsoft.com/office/powerpoint/2010/main" val="2111830522"/>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2853</TotalTime>
  <Words>2201</Words>
  <Application>Microsoft Macintosh PowerPoint</Application>
  <PresentationFormat>Présentation à l'écran (16:9)</PresentationFormat>
  <Paragraphs>670</Paragraphs>
  <Slides>125</Slides>
  <Notes>76</Notes>
  <HiddenSlides>6</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125</vt:i4>
      </vt:variant>
    </vt:vector>
  </HeadingPairs>
  <TitlesOfParts>
    <vt:vector size="134" baseType="lpstr">
      <vt:lpstr>Arial</vt:lpstr>
      <vt:lpstr>Consolas</vt:lpstr>
      <vt:lpstr>Menlo</vt:lpstr>
      <vt:lpstr>Menlo Regular</vt:lpstr>
      <vt:lpstr>Segoe UI</vt:lpstr>
      <vt:lpstr>Segoe UI Light</vt:lpstr>
      <vt:lpstr>Verdana</vt:lpstr>
      <vt:lpstr>Wingdings</vt:lpstr>
      <vt:lpstr>simple-light-2</vt:lpstr>
      <vt:lpstr>Enterprise Java MicroProfile TypeScript and Angular</vt:lpstr>
      <vt:lpstr>Agenda</vt:lpstr>
      <vt:lpstr>Sebastien Pertus</vt:lpstr>
      <vt:lpstr>Antonio Goncalves</vt:lpstr>
      <vt:lpstr>Présentation PowerPoint</vt:lpstr>
      <vt:lpstr>Présentation PowerPoint</vt:lpstr>
      <vt:lpstr>The Conference App </vt:lpstr>
      <vt:lpstr>Présentation PowerPoint</vt:lpstr>
      <vt:lpstr>Présentation PowerPoint</vt:lpstr>
      <vt:lpstr>Fundamental Shifts in Computing</vt:lpstr>
      <vt:lpstr>Présentation PowerPoint</vt:lpstr>
      <vt:lpstr>Release Schedule</vt:lpstr>
      <vt:lpstr>MicroProfile 1.1 Underway</vt:lpstr>
      <vt:lpstr>Présentation PowerPoint</vt:lpstr>
      <vt:lpstr>WildFly Swarm</vt:lpstr>
      <vt:lpstr>Setting up Swarm and MicroProfile</vt:lpstr>
      <vt:lpstr>Présentation PowerPoint</vt:lpstr>
      <vt:lpstr>TypeScript: JavaScript that Scales</vt:lpstr>
      <vt:lpstr>Do you know those guys ?</vt:lpstr>
      <vt:lpstr>Présentation PowerPoint</vt:lpstr>
      <vt:lpstr>Présentation PowerPoint</vt:lpstr>
      <vt:lpstr>ES6 / EcmaScript 2015 / ES2015</vt:lpstr>
      <vt:lpstr>Ecmascript evolution</vt:lpstr>
      <vt:lpstr>Rise of the transpilers: Typescript 2.0</vt:lpstr>
      <vt:lpstr>Transpiler vs Compiler</vt:lpstr>
      <vt:lpstr>A statically typed superset of JavaScript that compiles to plain JavaScript.  Oh wait … that transpiles </vt:lpstr>
      <vt:lpstr>Browser host OS</vt:lpstr>
      <vt:lpstr>Open Source</vt:lpstr>
      <vt:lpstr>Présentation PowerPoint</vt:lpstr>
      <vt:lpstr>The feature gap</vt:lpstr>
      <vt:lpstr>TypeScript IDE</vt:lpstr>
      <vt:lpstr>One year, four releases</vt:lpstr>
      <vt:lpstr>TypeScript 2.0</vt:lpstr>
      <vt:lpstr>TypeScript 2.1, 2.2</vt:lpstr>
      <vt:lpstr>Nullable types</vt:lpstr>
      <vt:lpstr>Non-nullable types</vt:lpstr>
      <vt:lpstr>Non-nullable types</vt:lpstr>
      <vt:lpstr>Non-nullable types</vt:lpstr>
      <vt:lpstr>Présentation PowerPoint</vt:lpstr>
      <vt:lpstr>Présentation PowerPoint</vt:lpstr>
      <vt:lpstr>Docker</vt:lpstr>
      <vt:lpstr>Dockerfile Skinny War</vt:lpstr>
      <vt:lpstr>Dockerfile Far Jar</vt:lpstr>
      <vt:lpstr>Dockerfile Angular Distribution</vt:lpstr>
      <vt:lpstr>Présentation PowerPoint</vt:lpstr>
      <vt:lpstr>Présentation PowerPoint</vt:lpstr>
      <vt:lpstr>Présentation PowerPoint</vt:lpstr>
      <vt:lpstr>Angular : In a nutshell</vt:lpstr>
      <vt:lpstr>Angular Component</vt:lpstr>
      <vt:lpstr>Angular Module</vt:lpstr>
      <vt:lpstr>Angular Dependency Injection</vt:lpstr>
      <vt:lpstr>Angular &amp; Webpack </vt:lpstr>
      <vt:lpstr>Decorators</vt:lpstr>
      <vt:lpstr>Decorators</vt:lpstr>
      <vt:lpstr>Decorators</vt:lpstr>
      <vt:lpstr>Angular CLI</vt:lpstr>
      <vt:lpstr>Présentation PowerPoint</vt:lpstr>
      <vt:lpstr>Agenda</vt:lpstr>
      <vt:lpstr>Présentation PowerPoint</vt:lpstr>
      <vt:lpstr>Exposing REST Endpoints</vt:lpstr>
      <vt:lpstr>Conference Micro Services</vt:lpstr>
      <vt:lpstr>Exposing « beautiful » APIs</vt:lpstr>
      <vt:lpstr>« Kind of » JSon:API</vt:lpstr>
      <vt:lpstr>Présentation PowerPoint</vt:lpstr>
      <vt:lpstr>Swagger</vt:lpstr>
      <vt:lpstr>Swagger’s ecosystem</vt:lpstr>
      <vt:lpstr>Swagger APIs</vt:lpstr>
      <vt:lpstr>Swagger Maven Plugin</vt:lpstr>
      <vt:lpstr>Présentation PowerPoint</vt:lpstr>
      <vt:lpstr>Swagger TypeScript for Angular generation</vt:lpstr>
      <vt:lpstr>Présentation PowerPoint</vt:lpstr>
      <vt:lpstr>Présentation PowerPoint</vt:lpstr>
      <vt:lpstr>Proxy</vt:lpstr>
      <vt:lpstr>CORS</vt:lpstr>
      <vt:lpstr>HTTP Header</vt:lpstr>
      <vt:lpstr>CORS</vt:lpstr>
      <vt:lpstr>Présentation PowerPoint</vt:lpstr>
      <vt:lpstr>Présentation PowerPoint</vt:lpstr>
      <vt:lpstr>HateOAS</vt:lpstr>
      <vt:lpstr>Links</vt:lpstr>
      <vt:lpstr>http://www.iana.org/assignments/link-relations/link-relations.xml</vt:lpstr>
      <vt:lpstr>Links</vt:lpstr>
      <vt:lpstr>Links</vt:lpstr>
      <vt:lpstr>Présentation PowerPoint</vt:lpstr>
      <vt:lpstr>Présentation PowerPoint</vt:lpstr>
      <vt:lpstr>Caching</vt:lpstr>
      <vt:lpstr>Etag Generation</vt:lpstr>
      <vt:lpstr>Présentation PowerPoint</vt:lpstr>
      <vt:lpstr>Présentation PowerPoint</vt:lpstr>
      <vt:lpstr>Présentation PowerPoint</vt:lpstr>
      <vt:lpstr>JSon Web Token </vt:lpstr>
      <vt:lpstr>A Token</vt:lpstr>
      <vt:lpstr>A Token</vt:lpstr>
      <vt:lpstr>A Token</vt:lpstr>
      <vt:lpstr>JWT Generation</vt:lpstr>
      <vt:lpstr>Filter to Check the Token</vt:lpstr>
      <vt:lpstr>Check the Token</vt:lpstr>
      <vt:lpstr>JWT Consumption</vt:lpstr>
      <vt:lpstr>Présentation PowerPoint</vt:lpstr>
      <vt:lpstr>Présentation PowerPoint</vt:lpstr>
      <vt:lpstr>Présentation PowerPoint</vt:lpstr>
      <vt:lpstr>Scaling</vt:lpstr>
      <vt:lpstr>Présentation PowerPoint</vt:lpstr>
      <vt:lpstr>Proxy</vt:lpstr>
      <vt:lpstr>Présentation PowerPoint</vt:lpstr>
      <vt:lpstr>Présentation PowerPoint</vt:lpstr>
      <vt:lpstr>Arquillian</vt:lpstr>
      <vt:lpstr>RoomEndpointTest</vt:lpstr>
      <vt:lpstr>RoomEndpointTest</vt:lpstr>
      <vt:lpstr>Présentation PowerPoint</vt:lpstr>
      <vt:lpstr>Présentation PowerPoint</vt:lpstr>
      <vt:lpstr>Going in production with Angular</vt:lpstr>
      <vt:lpstr>JIT vs AOT Compilation</vt:lpstr>
      <vt:lpstr>Présentation PowerPoint</vt:lpstr>
      <vt:lpstr>Présentation PowerPoint</vt:lpstr>
      <vt:lpstr>Conclusion</vt:lpstr>
      <vt:lpstr>Présentation PowerPoint</vt:lpstr>
      <vt:lpstr>Conclusion</vt:lpstr>
      <vt:lpstr>Présentation PowerPoint</vt:lpstr>
      <vt:lpstr>Présentation PowerPoint</vt:lpstr>
      <vt:lpstr>Présentation PowerPoint</vt:lpstr>
      <vt:lpstr>Présentation PowerPoint</vt:lpstr>
      <vt:lpstr>Présentation PowerPoint</vt:lpstr>
      <vt:lpstr>Présentation PowerPoint</vt:lpstr>
      <vt:lpstr>Enterprise Java MicroProfile TypeScript and Angular</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EE, MicroServices, TypeScript and Angular 2</dc:title>
  <cp:lastModifiedBy>Antonio Gonçalves</cp:lastModifiedBy>
  <cp:revision>142</cp:revision>
  <dcterms:modified xsi:type="dcterms:W3CDTF">2017-04-05T12:36:39Z</dcterms:modified>
</cp:coreProperties>
</file>